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11986" y="496951"/>
            <a:ext cx="9368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0"/>
            <a:ext cx="1122045" cy="5329555"/>
          </a:xfrm>
          <a:custGeom>
            <a:avLst/>
            <a:gdLst/>
            <a:ahLst/>
            <a:cxnLst/>
            <a:rect l="l" t="t" r="r" b="b"/>
            <a:pathLst>
              <a:path w="1122045" h="5329555">
                <a:moveTo>
                  <a:pt x="1121664" y="0"/>
                </a:moveTo>
                <a:lnTo>
                  <a:pt x="867791" y="0"/>
                </a:lnTo>
                <a:lnTo>
                  <a:pt x="0" y="5286502"/>
                </a:lnTo>
                <a:lnTo>
                  <a:pt x="247497" y="5329428"/>
                </a:lnTo>
                <a:lnTo>
                  <a:pt x="1121664" y="0"/>
                </a:lnTo>
                <a:close/>
              </a:path>
            </a:pathLst>
          </a:custGeom>
          <a:solidFill>
            <a:srgbClr val="8AB4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50876" y="0"/>
            <a:ext cx="1117600" cy="5278120"/>
          </a:xfrm>
          <a:custGeom>
            <a:avLst/>
            <a:gdLst/>
            <a:ahLst/>
            <a:cxnLst/>
            <a:rect l="l" t="t" r="r" b="b"/>
            <a:pathLst>
              <a:path w="1117600" h="5278120">
                <a:moveTo>
                  <a:pt x="1117092" y="0"/>
                </a:moveTo>
                <a:lnTo>
                  <a:pt x="864793" y="0"/>
                </a:lnTo>
                <a:lnTo>
                  <a:pt x="0" y="5239512"/>
                </a:lnTo>
                <a:lnTo>
                  <a:pt x="249123" y="5277612"/>
                </a:lnTo>
                <a:lnTo>
                  <a:pt x="11170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50876" y="5239511"/>
            <a:ext cx="1228725" cy="1618615"/>
          </a:xfrm>
          <a:custGeom>
            <a:avLst/>
            <a:gdLst/>
            <a:ahLst/>
            <a:cxnLst/>
            <a:rect l="l" t="t" r="r" b="b"/>
            <a:pathLst>
              <a:path w="1228725" h="1618615">
                <a:moveTo>
                  <a:pt x="0" y="0"/>
                </a:moveTo>
                <a:lnTo>
                  <a:pt x="1174369" y="1618487"/>
                </a:lnTo>
                <a:lnTo>
                  <a:pt x="1228344" y="161848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57200" y="5291328"/>
            <a:ext cx="1495425" cy="1567180"/>
          </a:xfrm>
          <a:custGeom>
            <a:avLst/>
            <a:gdLst/>
            <a:ahLst/>
            <a:cxnLst/>
            <a:rect l="l" t="t" r="r" b="b"/>
            <a:pathLst>
              <a:path w="1495425" h="1567179">
                <a:moveTo>
                  <a:pt x="0" y="0"/>
                </a:moveTo>
                <a:lnTo>
                  <a:pt x="1442720" y="1566672"/>
                </a:lnTo>
                <a:lnTo>
                  <a:pt x="1495044" y="1566672"/>
                </a:lnTo>
                <a:lnTo>
                  <a:pt x="0" y="0"/>
                </a:lnTo>
                <a:close/>
              </a:path>
            </a:pathLst>
          </a:custGeom>
          <a:solidFill>
            <a:srgbClr val="455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57200" y="5286755"/>
            <a:ext cx="2131060" cy="1571625"/>
          </a:xfrm>
          <a:custGeom>
            <a:avLst/>
            <a:gdLst/>
            <a:ahLst/>
            <a:cxnLst/>
            <a:rect l="l" t="t" r="r" b="b"/>
            <a:pathLst>
              <a:path w="2131060" h="1571625">
                <a:moveTo>
                  <a:pt x="0" y="0"/>
                </a:moveTo>
                <a:lnTo>
                  <a:pt x="0" y="4699"/>
                </a:lnTo>
                <a:lnTo>
                  <a:pt x="1495552" y="1571243"/>
                </a:lnTo>
                <a:lnTo>
                  <a:pt x="2130552" y="1571243"/>
                </a:lnTo>
                <a:lnTo>
                  <a:pt x="247662" y="42799"/>
                </a:lnTo>
                <a:lnTo>
                  <a:pt x="0" y="0"/>
                </a:lnTo>
                <a:close/>
              </a:path>
            </a:pathLst>
          </a:custGeom>
          <a:solidFill>
            <a:srgbClr val="6886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50876" y="5239511"/>
            <a:ext cx="1694814" cy="1618615"/>
          </a:xfrm>
          <a:custGeom>
            <a:avLst/>
            <a:gdLst/>
            <a:ahLst/>
            <a:cxnLst/>
            <a:rect l="l" t="t" r="r" b="b"/>
            <a:pathLst>
              <a:path w="1694814" h="1618615">
                <a:moveTo>
                  <a:pt x="0" y="0"/>
                </a:moveTo>
                <a:lnTo>
                  <a:pt x="1228217" y="1618487"/>
                </a:lnTo>
                <a:lnTo>
                  <a:pt x="1694688" y="1618487"/>
                </a:lnTo>
                <a:lnTo>
                  <a:pt x="291973" y="95250"/>
                </a:lnTo>
                <a:lnTo>
                  <a:pt x="244360" y="42799"/>
                </a:lnTo>
                <a:lnTo>
                  <a:pt x="249123" y="42799"/>
                </a:lnTo>
                <a:lnTo>
                  <a:pt x="249123" y="38100"/>
                </a:lnTo>
                <a:lnTo>
                  <a:pt x="24436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935" y="296672"/>
            <a:ext cx="1170812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188" y="2315336"/>
            <a:ext cx="9675622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545591" y="0"/>
            <a:ext cx="5015865" cy="6858000"/>
            <a:chOff x="545591" y="0"/>
            <a:chExt cx="5015865" cy="6858000"/>
          </a:xfrm>
        </p:grpSpPr>
        <p:sp>
          <p:nvSpPr>
            <p:cNvPr id="4" name="object 4"/>
            <p:cNvSpPr/>
            <p:nvPr/>
          </p:nvSpPr>
          <p:spPr>
            <a:xfrm>
              <a:off x="984504" y="0"/>
              <a:ext cx="1062990" cy="2778760"/>
            </a:xfrm>
            <a:custGeom>
              <a:avLst/>
              <a:gdLst/>
              <a:ahLst/>
              <a:cxnLst/>
              <a:rect l="l" t="t" r="r" b="b"/>
              <a:pathLst>
                <a:path w="1062989" h="2778760">
                  <a:moveTo>
                    <a:pt x="1062591" y="0"/>
                  </a:moveTo>
                  <a:lnTo>
                    <a:pt x="681592" y="0"/>
                  </a:lnTo>
                  <a:lnTo>
                    <a:pt x="0" y="2687828"/>
                  </a:lnTo>
                  <a:lnTo>
                    <a:pt x="357251" y="2778252"/>
                  </a:lnTo>
                  <a:lnTo>
                    <a:pt x="1062591" y="0"/>
                  </a:lnTo>
                  <a:close/>
                </a:path>
              </a:pathLst>
            </a:custGeom>
            <a:solidFill>
              <a:srgbClr val="8AB4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45591" y="0"/>
              <a:ext cx="1035685" cy="2668905"/>
            </a:xfrm>
            <a:custGeom>
              <a:avLst/>
              <a:gdLst/>
              <a:ahLst/>
              <a:cxnLst/>
              <a:rect l="l" t="t" r="r" b="b"/>
              <a:pathLst>
                <a:path w="1035685" h="2668905">
                  <a:moveTo>
                    <a:pt x="1035159" y="0"/>
                  </a:moveTo>
                  <a:lnTo>
                    <a:pt x="652106" y="0"/>
                  </a:lnTo>
                  <a:lnTo>
                    <a:pt x="0" y="2578100"/>
                  </a:lnTo>
                  <a:lnTo>
                    <a:pt x="348094" y="2663825"/>
                  </a:lnTo>
                  <a:lnTo>
                    <a:pt x="357632" y="2668524"/>
                  </a:lnTo>
                  <a:lnTo>
                    <a:pt x="1035159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45591" y="2583179"/>
              <a:ext cx="2694940" cy="4274820"/>
            </a:xfrm>
            <a:custGeom>
              <a:avLst/>
              <a:gdLst/>
              <a:ahLst/>
              <a:cxnLst/>
              <a:rect l="l" t="t" r="r" b="b"/>
              <a:pathLst>
                <a:path w="2694940" h="4274820">
                  <a:moveTo>
                    <a:pt x="0" y="0"/>
                  </a:moveTo>
                  <a:lnTo>
                    <a:pt x="2575306" y="4274819"/>
                  </a:lnTo>
                  <a:lnTo>
                    <a:pt x="2694432" y="42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89075" y="2692907"/>
              <a:ext cx="3331845" cy="4165600"/>
            </a:xfrm>
            <a:custGeom>
              <a:avLst/>
              <a:gdLst/>
              <a:ahLst/>
              <a:cxnLst/>
              <a:rect l="l" t="t" r="r" b="b"/>
              <a:pathLst>
                <a:path w="3331845" h="4165600">
                  <a:moveTo>
                    <a:pt x="0" y="0"/>
                  </a:moveTo>
                  <a:lnTo>
                    <a:pt x="3207639" y="4165091"/>
                  </a:lnTo>
                  <a:lnTo>
                    <a:pt x="3331464" y="4165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84504" y="2688335"/>
              <a:ext cx="4577080" cy="4170045"/>
            </a:xfrm>
            <a:custGeom>
              <a:avLst/>
              <a:gdLst/>
              <a:ahLst/>
              <a:cxnLst/>
              <a:rect l="l" t="t" r="r" b="b"/>
              <a:pathLst>
                <a:path w="4577080" h="4170045">
                  <a:moveTo>
                    <a:pt x="0" y="0"/>
                  </a:moveTo>
                  <a:lnTo>
                    <a:pt x="4762" y="4699"/>
                  </a:lnTo>
                  <a:lnTo>
                    <a:pt x="3336798" y="4169663"/>
                  </a:lnTo>
                  <a:lnTo>
                    <a:pt x="4576572" y="4169663"/>
                  </a:lnTo>
                  <a:lnTo>
                    <a:pt x="35712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86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5591" y="2578607"/>
              <a:ext cx="3584575" cy="4279900"/>
            </a:xfrm>
            <a:custGeom>
              <a:avLst/>
              <a:gdLst/>
              <a:ahLst/>
              <a:cxnLst/>
              <a:rect l="l" t="t" r="r" b="b"/>
              <a:pathLst>
                <a:path w="3584575" h="4279900">
                  <a:moveTo>
                    <a:pt x="0" y="0"/>
                  </a:moveTo>
                  <a:lnTo>
                    <a:pt x="0" y="4699"/>
                  </a:lnTo>
                  <a:lnTo>
                    <a:pt x="2693924" y="4279391"/>
                  </a:lnTo>
                  <a:lnTo>
                    <a:pt x="3584448" y="4279391"/>
                  </a:lnTo>
                  <a:lnTo>
                    <a:pt x="419087" y="176149"/>
                  </a:lnTo>
                  <a:lnTo>
                    <a:pt x="361937" y="95250"/>
                  </a:lnTo>
                  <a:lnTo>
                    <a:pt x="35717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930900" y="609346"/>
            <a:ext cx="517842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20" b="1">
                <a:latin typeface="Calibri"/>
                <a:cs typeface="Calibri"/>
              </a:rPr>
              <a:t>Reflection </a:t>
            </a:r>
            <a:r>
              <a:rPr dirty="0" sz="5400" b="1">
                <a:latin typeface="Calibri"/>
                <a:cs typeface="Calibri"/>
              </a:rPr>
              <a:t>of</a:t>
            </a:r>
            <a:r>
              <a:rPr dirty="0" sz="5400" spc="-20" b="1">
                <a:latin typeface="Calibri"/>
                <a:cs typeface="Calibri"/>
              </a:rPr>
              <a:t> </a:t>
            </a:r>
            <a:r>
              <a:rPr dirty="0" sz="5400" spc="-15" b="1">
                <a:latin typeface="Calibri"/>
                <a:cs typeface="Calibri"/>
              </a:rPr>
              <a:t>Light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3554" y="1873377"/>
            <a:ext cx="966787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080" indent="584835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Calibri"/>
                <a:cs typeface="Calibri"/>
              </a:rPr>
              <a:t>The phenomenon by </a:t>
            </a:r>
            <a:r>
              <a:rPr dirty="0" sz="3600">
                <a:latin typeface="Calibri"/>
                <a:cs typeface="Calibri"/>
              </a:rPr>
              <a:t>which a </a:t>
            </a:r>
            <a:r>
              <a:rPr dirty="0" sz="3600" spc="-50">
                <a:latin typeface="Calibri"/>
                <a:cs typeface="Calibri"/>
              </a:rPr>
              <a:t>ray </a:t>
            </a:r>
            <a:r>
              <a:rPr dirty="0" sz="3600" spc="-5">
                <a:latin typeface="Calibri"/>
                <a:cs typeface="Calibri"/>
              </a:rPr>
              <a:t>of </a:t>
            </a:r>
            <a:r>
              <a:rPr dirty="0" sz="3600" spc="-10">
                <a:latin typeface="Calibri"/>
                <a:cs typeface="Calibri"/>
              </a:rPr>
              <a:t>light </a:t>
            </a:r>
            <a:r>
              <a:rPr dirty="0" sz="3600" spc="-5">
                <a:latin typeface="Calibri"/>
                <a:cs typeface="Calibri"/>
              </a:rPr>
              <a:t>changes  </a:t>
            </a:r>
            <a:r>
              <a:rPr dirty="0" sz="3600">
                <a:latin typeface="Calibri"/>
                <a:cs typeface="Calibri"/>
              </a:rPr>
              <a:t>the </a:t>
            </a:r>
            <a:r>
              <a:rPr dirty="0" sz="3600" spc="-10">
                <a:latin typeface="Calibri"/>
                <a:cs typeface="Calibri"/>
              </a:rPr>
              <a:t>direction </a:t>
            </a:r>
            <a:r>
              <a:rPr dirty="0" sz="3600" spc="-5">
                <a:latin typeface="Calibri"/>
                <a:cs typeface="Calibri"/>
              </a:rPr>
              <a:t>of </a:t>
            </a:r>
            <a:r>
              <a:rPr dirty="0" sz="3600" spc="-20">
                <a:latin typeface="Calibri"/>
                <a:cs typeface="Calibri"/>
              </a:rPr>
              <a:t>propagation </a:t>
            </a:r>
            <a:r>
              <a:rPr dirty="0" sz="3600">
                <a:latin typeface="Calibri"/>
                <a:cs typeface="Calibri"/>
              </a:rPr>
              <a:t>when it </a:t>
            </a:r>
            <a:r>
              <a:rPr dirty="0" sz="3600" spc="-25">
                <a:latin typeface="Calibri"/>
                <a:cs typeface="Calibri"/>
              </a:rPr>
              <a:t>strikes </a:t>
            </a:r>
            <a:r>
              <a:rPr dirty="0" sz="3600">
                <a:latin typeface="Calibri"/>
                <a:cs typeface="Calibri"/>
              </a:rPr>
              <a:t>a  boundary </a:t>
            </a:r>
            <a:r>
              <a:rPr dirty="0" sz="3600" spc="-15">
                <a:latin typeface="Calibri"/>
                <a:cs typeface="Calibri"/>
              </a:rPr>
              <a:t>between </a:t>
            </a:r>
            <a:r>
              <a:rPr dirty="0" sz="3600" spc="-25">
                <a:latin typeface="Calibri"/>
                <a:cs typeface="Calibri"/>
              </a:rPr>
              <a:t>different </a:t>
            </a:r>
            <a:r>
              <a:rPr dirty="0" sz="3600">
                <a:latin typeface="Calibri"/>
                <a:cs typeface="Calibri"/>
              </a:rPr>
              <a:t>media </a:t>
            </a:r>
            <a:r>
              <a:rPr dirty="0" sz="3600" spc="-15">
                <a:latin typeface="Calibri"/>
                <a:cs typeface="Calibri"/>
              </a:rPr>
              <a:t>through </a:t>
            </a:r>
            <a:r>
              <a:rPr dirty="0" sz="3600">
                <a:latin typeface="Calibri"/>
                <a:cs typeface="Calibri"/>
              </a:rPr>
              <a:t>which</a:t>
            </a:r>
            <a:r>
              <a:rPr dirty="0" sz="3600" spc="-10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it  </a:t>
            </a:r>
            <a:r>
              <a:rPr dirty="0" sz="3600" spc="-5">
                <a:latin typeface="Calibri"/>
                <a:cs typeface="Calibri"/>
              </a:rPr>
              <a:t>cannot pass </a:t>
            </a:r>
            <a:r>
              <a:rPr dirty="0" sz="3600">
                <a:latin typeface="Calibri"/>
                <a:cs typeface="Calibri"/>
              </a:rPr>
              <a:t>is </a:t>
            </a:r>
            <a:r>
              <a:rPr dirty="0" sz="3600" spc="-5">
                <a:latin typeface="Calibri"/>
                <a:cs typeface="Calibri"/>
              </a:rPr>
              <a:t>described </a:t>
            </a:r>
            <a:r>
              <a:rPr dirty="0" sz="3600">
                <a:latin typeface="Calibri"/>
                <a:cs typeface="Calibri"/>
              </a:rPr>
              <a:t>as the </a:t>
            </a:r>
            <a:r>
              <a:rPr dirty="0" sz="3600" spc="-15">
                <a:latin typeface="Calibri"/>
                <a:cs typeface="Calibri"/>
              </a:rPr>
              <a:t>reflection </a:t>
            </a:r>
            <a:r>
              <a:rPr dirty="0" sz="3600" spc="-5">
                <a:latin typeface="Calibri"/>
                <a:cs typeface="Calibri"/>
              </a:rPr>
              <a:t>of</a:t>
            </a:r>
            <a:r>
              <a:rPr dirty="0" sz="3600" spc="-9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light.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389" y="680669"/>
            <a:ext cx="90938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 b="1" i="1">
                <a:latin typeface="Corbel"/>
                <a:cs typeface="Corbel"/>
              </a:rPr>
              <a:t>Case</a:t>
            </a:r>
            <a:r>
              <a:rPr dirty="0" spc="-10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3</a:t>
            </a:r>
            <a:r>
              <a:rPr dirty="0" spc="10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:</a:t>
            </a:r>
            <a:r>
              <a:rPr dirty="0" spc="-180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When</a:t>
            </a:r>
            <a:r>
              <a:rPr dirty="0" spc="15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the</a:t>
            </a:r>
            <a:r>
              <a:rPr dirty="0" spc="-120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Object</a:t>
            </a:r>
            <a:r>
              <a:rPr dirty="0" spc="-10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Is</a:t>
            </a:r>
            <a:r>
              <a:rPr dirty="0" spc="-10" b="1" i="1">
                <a:latin typeface="Corbel"/>
                <a:cs typeface="Corbel"/>
              </a:rPr>
              <a:t> Placed</a:t>
            </a:r>
            <a:r>
              <a:rPr dirty="0" spc="-75" b="1" i="1">
                <a:latin typeface="Corbel"/>
                <a:cs typeface="Corbel"/>
              </a:rPr>
              <a:t> </a:t>
            </a:r>
            <a:r>
              <a:rPr dirty="0" spc="-35" b="1" i="1">
                <a:latin typeface="Corbel"/>
                <a:cs typeface="Corbel"/>
              </a:rPr>
              <a:t>At</a:t>
            </a:r>
            <a:r>
              <a:rPr dirty="0" spc="5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the</a:t>
            </a:r>
            <a:r>
              <a:rPr dirty="0" spc="-120" b="1" i="1">
                <a:latin typeface="Corbel"/>
                <a:cs typeface="Corbel"/>
              </a:rPr>
              <a:t> </a:t>
            </a:r>
            <a:r>
              <a:rPr dirty="0" spc="-10" b="1" i="1">
                <a:latin typeface="Corbel"/>
                <a:cs typeface="Corbel"/>
              </a:rPr>
              <a:t>Centre </a:t>
            </a:r>
            <a:r>
              <a:rPr dirty="0" spc="-5" b="1" i="1">
                <a:latin typeface="Corbel"/>
                <a:cs typeface="Corbel"/>
              </a:rPr>
              <a:t>of</a:t>
            </a:r>
            <a:r>
              <a:rPr dirty="0" spc="-95" b="1" i="1">
                <a:latin typeface="Corbel"/>
                <a:cs typeface="Corbel"/>
              </a:rPr>
              <a:t> </a:t>
            </a:r>
            <a:r>
              <a:rPr dirty="0" spc="-5" b="1" i="1">
                <a:latin typeface="Corbel"/>
                <a:cs typeface="Corbel"/>
              </a:rPr>
              <a:t>Curvature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96389" y="1534794"/>
            <a:ext cx="965962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65">
                <a:latin typeface="Corbel"/>
                <a:cs typeface="Corbel"/>
              </a:rPr>
              <a:t>We </a:t>
            </a:r>
            <a:r>
              <a:rPr dirty="0" sz="2800" spc="-10">
                <a:latin typeface="Corbel"/>
                <a:cs typeface="Corbel"/>
              </a:rPr>
              <a:t>consider the two </a:t>
            </a:r>
            <a:r>
              <a:rPr dirty="0" sz="2800" spc="-5">
                <a:latin typeface="Corbel"/>
                <a:cs typeface="Corbel"/>
              </a:rPr>
              <a:t>rays, </a:t>
            </a:r>
            <a:r>
              <a:rPr dirty="0" sz="2800" spc="-10">
                <a:latin typeface="Corbel"/>
                <a:cs typeface="Corbel"/>
              </a:rPr>
              <a:t>one </a:t>
            </a:r>
            <a:r>
              <a:rPr dirty="0" sz="2800" spc="-5">
                <a:latin typeface="Corbel"/>
                <a:cs typeface="Corbel"/>
              </a:rPr>
              <a:t>parallel to </a:t>
            </a:r>
            <a:r>
              <a:rPr dirty="0" sz="2800" spc="-10">
                <a:latin typeface="Corbel"/>
                <a:cs typeface="Corbel"/>
              </a:rPr>
              <a:t>the </a:t>
            </a:r>
            <a:r>
              <a:rPr dirty="0" sz="2800" spc="-5">
                <a:latin typeface="Corbel"/>
                <a:cs typeface="Corbel"/>
              </a:rPr>
              <a:t>principal axis and the  </a:t>
            </a:r>
            <a:r>
              <a:rPr dirty="0" sz="2800" spc="-10">
                <a:latin typeface="Corbel"/>
                <a:cs typeface="Corbel"/>
              </a:rPr>
              <a:t>other </a:t>
            </a:r>
            <a:r>
              <a:rPr dirty="0" sz="2800" spc="-5">
                <a:latin typeface="Corbel"/>
                <a:cs typeface="Corbel"/>
              </a:rPr>
              <a:t>passing </a:t>
            </a:r>
            <a:r>
              <a:rPr dirty="0" sz="2800" spc="-10">
                <a:latin typeface="Corbel"/>
                <a:cs typeface="Corbel"/>
              </a:rPr>
              <a:t>through the</a:t>
            </a:r>
            <a:r>
              <a:rPr dirty="0" sz="2800" spc="50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focus.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0128" y="2709672"/>
            <a:ext cx="7386828" cy="34625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3369" y="308559"/>
            <a:ext cx="7291705" cy="497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20" b="1" i="1">
                <a:latin typeface="Corbel"/>
                <a:cs typeface="Corbel"/>
              </a:rPr>
              <a:t>Case </a:t>
            </a:r>
            <a:r>
              <a:rPr dirty="0" sz="3100" spc="-5" b="1" i="1">
                <a:latin typeface="Corbel"/>
                <a:cs typeface="Corbel"/>
              </a:rPr>
              <a:t>4 : When the Object Is </a:t>
            </a:r>
            <a:r>
              <a:rPr dirty="0" sz="3100" spc="-10" b="1" i="1">
                <a:latin typeface="Corbel"/>
                <a:cs typeface="Corbel"/>
              </a:rPr>
              <a:t>Between </a:t>
            </a:r>
            <a:r>
              <a:rPr dirty="0" sz="3100" spc="-5" b="1" i="1">
                <a:latin typeface="Corbel"/>
                <a:cs typeface="Corbel"/>
              </a:rPr>
              <a:t>C and</a:t>
            </a:r>
            <a:r>
              <a:rPr dirty="0" sz="3100" spc="-395" b="1" i="1">
                <a:latin typeface="Corbel"/>
                <a:cs typeface="Corbel"/>
              </a:rPr>
              <a:t> </a:t>
            </a:r>
            <a:r>
              <a:rPr dirty="0" sz="3100" spc="-5" b="1" i="1">
                <a:latin typeface="Corbel"/>
                <a:cs typeface="Corbel"/>
              </a:rPr>
              <a:t>F</a:t>
            </a:r>
            <a:endParaRPr sz="31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3369" y="1253998"/>
            <a:ext cx="9279890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3100" spc="-60">
                <a:latin typeface="Corbel"/>
                <a:cs typeface="Corbel"/>
              </a:rPr>
              <a:t>We </a:t>
            </a:r>
            <a:r>
              <a:rPr dirty="0" sz="3100" spc="-10">
                <a:latin typeface="Corbel"/>
                <a:cs typeface="Corbel"/>
              </a:rPr>
              <a:t>consider </a:t>
            </a:r>
            <a:r>
              <a:rPr dirty="0" sz="3100" spc="-5">
                <a:latin typeface="Corbel"/>
                <a:cs typeface="Corbel"/>
              </a:rPr>
              <a:t>a </a:t>
            </a:r>
            <a:r>
              <a:rPr dirty="0" sz="3100" spc="-10">
                <a:latin typeface="Corbel"/>
                <a:cs typeface="Corbel"/>
              </a:rPr>
              <a:t>ray </a:t>
            </a:r>
            <a:r>
              <a:rPr dirty="0" sz="3100" spc="-5">
                <a:latin typeface="Corbel"/>
                <a:cs typeface="Corbel"/>
              </a:rPr>
              <a:t>of light which is parallel to </a:t>
            </a:r>
            <a:r>
              <a:rPr dirty="0" sz="3100" spc="-10">
                <a:latin typeface="Corbel"/>
                <a:cs typeface="Corbel"/>
              </a:rPr>
              <a:t>the </a:t>
            </a:r>
            <a:r>
              <a:rPr dirty="0" sz="3100" spc="-5">
                <a:latin typeface="Corbel"/>
                <a:cs typeface="Corbel"/>
              </a:rPr>
              <a:t>principal  axis and another ray passing </a:t>
            </a:r>
            <a:r>
              <a:rPr dirty="0" sz="3100" spc="-10">
                <a:latin typeface="Corbel"/>
                <a:cs typeface="Corbel"/>
              </a:rPr>
              <a:t>through </a:t>
            </a:r>
            <a:r>
              <a:rPr dirty="0" sz="3100" spc="-5">
                <a:latin typeface="Corbel"/>
                <a:cs typeface="Corbel"/>
              </a:rPr>
              <a:t>the</a:t>
            </a:r>
            <a:r>
              <a:rPr dirty="0" sz="3100" spc="45">
                <a:latin typeface="Corbel"/>
                <a:cs typeface="Corbel"/>
              </a:rPr>
              <a:t> </a:t>
            </a:r>
            <a:r>
              <a:rPr dirty="0" sz="3100">
                <a:latin typeface="Corbel"/>
                <a:cs typeface="Corbel"/>
              </a:rPr>
              <a:t>focus.</a:t>
            </a:r>
            <a:endParaRPr sz="31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7391" y="2735579"/>
            <a:ext cx="6376416" cy="35768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1986" y="496951"/>
            <a:ext cx="683768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Corbel"/>
                <a:cs typeface="Corbel"/>
              </a:rPr>
              <a:t>Case </a:t>
            </a:r>
            <a:r>
              <a:rPr dirty="0" sz="3200">
                <a:latin typeface="Corbel"/>
                <a:cs typeface="Corbel"/>
              </a:rPr>
              <a:t>5 : </a:t>
            </a:r>
            <a:r>
              <a:rPr dirty="0" sz="3200" spc="-5" b="1" i="1">
                <a:latin typeface="Corbel"/>
                <a:cs typeface="Corbel"/>
              </a:rPr>
              <a:t>When </a:t>
            </a:r>
            <a:r>
              <a:rPr dirty="0" sz="3200" b="1" i="1">
                <a:latin typeface="Corbel"/>
                <a:cs typeface="Corbel"/>
              </a:rPr>
              <a:t>the </a:t>
            </a:r>
            <a:r>
              <a:rPr dirty="0" sz="3200" spc="-5" b="1" i="1">
                <a:latin typeface="Corbel"/>
                <a:cs typeface="Corbel"/>
              </a:rPr>
              <a:t>Object Is at </a:t>
            </a:r>
            <a:r>
              <a:rPr dirty="0" sz="3200" b="1" i="1">
                <a:latin typeface="Corbel"/>
                <a:cs typeface="Corbel"/>
              </a:rPr>
              <a:t>the</a:t>
            </a:r>
            <a:r>
              <a:rPr dirty="0" sz="3200" spc="-140" b="1" i="1">
                <a:latin typeface="Corbel"/>
                <a:cs typeface="Corbel"/>
              </a:rPr>
              <a:t> </a:t>
            </a:r>
            <a:r>
              <a:rPr dirty="0" sz="3200" b="1" i="1">
                <a:latin typeface="Corbel"/>
                <a:cs typeface="Corbel"/>
              </a:rPr>
              <a:t>Focus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1986" y="1472564"/>
            <a:ext cx="10506710" cy="10013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Corbel"/>
                <a:cs typeface="Corbel"/>
              </a:rPr>
              <a:t>Here, </a:t>
            </a:r>
            <a:r>
              <a:rPr dirty="0" sz="3200">
                <a:latin typeface="Corbel"/>
                <a:cs typeface="Corbel"/>
              </a:rPr>
              <a:t>we </a:t>
            </a:r>
            <a:r>
              <a:rPr dirty="0" sz="3200" spc="-5">
                <a:latin typeface="Corbel"/>
                <a:cs typeface="Corbel"/>
              </a:rPr>
              <a:t>consider </a:t>
            </a:r>
            <a:r>
              <a:rPr dirty="0" sz="3200">
                <a:latin typeface="Corbel"/>
                <a:cs typeface="Corbel"/>
              </a:rPr>
              <a:t>a ray </a:t>
            </a:r>
            <a:r>
              <a:rPr dirty="0" sz="3200" spc="-5">
                <a:latin typeface="Corbel"/>
                <a:cs typeface="Corbel"/>
              </a:rPr>
              <a:t>of </a:t>
            </a:r>
            <a:r>
              <a:rPr dirty="0" sz="3200">
                <a:latin typeface="Corbel"/>
                <a:cs typeface="Corbel"/>
              </a:rPr>
              <a:t>light which is </a:t>
            </a:r>
            <a:r>
              <a:rPr dirty="0" sz="3200" spc="-5">
                <a:latin typeface="Corbel"/>
                <a:cs typeface="Corbel"/>
              </a:rPr>
              <a:t>parallel to </a:t>
            </a:r>
            <a:r>
              <a:rPr dirty="0" sz="3200">
                <a:latin typeface="Corbel"/>
                <a:cs typeface="Corbel"/>
              </a:rPr>
              <a:t>the</a:t>
            </a:r>
            <a:r>
              <a:rPr dirty="0" sz="3200" spc="-160">
                <a:latin typeface="Corbel"/>
                <a:cs typeface="Corbel"/>
              </a:rPr>
              <a:t> </a:t>
            </a:r>
            <a:r>
              <a:rPr dirty="0" sz="3200">
                <a:latin typeface="Corbel"/>
                <a:cs typeface="Corbel"/>
              </a:rPr>
              <a:t>principal  axis and another ray passing </a:t>
            </a:r>
            <a:r>
              <a:rPr dirty="0" sz="3200" spc="-5">
                <a:latin typeface="Corbel"/>
                <a:cs typeface="Corbel"/>
              </a:rPr>
              <a:t>through the centre of</a:t>
            </a:r>
            <a:r>
              <a:rPr dirty="0" sz="3200" spc="-85">
                <a:latin typeface="Corbel"/>
                <a:cs typeface="Corbel"/>
              </a:rPr>
              <a:t> </a:t>
            </a:r>
            <a:r>
              <a:rPr dirty="0" sz="3200" spc="-5">
                <a:latin typeface="Corbel"/>
                <a:cs typeface="Corbel"/>
              </a:rPr>
              <a:t>curvature.</a:t>
            </a:r>
            <a:endParaRPr sz="3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7703" y="2886455"/>
            <a:ext cx="6252972" cy="33406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2925" y="410921"/>
            <a:ext cx="10400030" cy="2465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5" b="1" i="1">
                <a:latin typeface="Corbel"/>
                <a:cs typeface="Corbel"/>
              </a:rPr>
              <a:t>Case </a:t>
            </a:r>
            <a:r>
              <a:rPr dirty="0" sz="3200" b="1" i="1">
                <a:latin typeface="Corbel"/>
                <a:cs typeface="Corbel"/>
              </a:rPr>
              <a:t>6: When the </a:t>
            </a:r>
            <a:r>
              <a:rPr dirty="0" sz="3200" spc="-5" b="1" i="1">
                <a:latin typeface="Corbel"/>
                <a:cs typeface="Corbel"/>
              </a:rPr>
              <a:t>Object Is Between </a:t>
            </a:r>
            <a:r>
              <a:rPr dirty="0" sz="3200" b="1" i="1">
                <a:latin typeface="Corbel"/>
                <a:cs typeface="Corbel"/>
              </a:rPr>
              <a:t>the </a:t>
            </a:r>
            <a:r>
              <a:rPr dirty="0" sz="3200" spc="-15" b="1" i="1">
                <a:latin typeface="Corbel"/>
                <a:cs typeface="Corbel"/>
              </a:rPr>
              <a:t>Pole </a:t>
            </a:r>
            <a:r>
              <a:rPr dirty="0" sz="3200" b="1" i="1">
                <a:latin typeface="Corbel"/>
                <a:cs typeface="Corbel"/>
              </a:rPr>
              <a:t>and the</a:t>
            </a:r>
            <a:r>
              <a:rPr dirty="0" sz="3200" spc="-315" b="1" i="1">
                <a:latin typeface="Corbel"/>
                <a:cs typeface="Corbel"/>
              </a:rPr>
              <a:t> </a:t>
            </a:r>
            <a:r>
              <a:rPr dirty="0" sz="3200" b="1" i="1">
                <a:latin typeface="Corbel"/>
                <a:cs typeface="Corbel"/>
              </a:rPr>
              <a:t>Focus</a:t>
            </a:r>
            <a:endParaRPr sz="3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10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5">
                <a:latin typeface="Corbel"/>
                <a:cs typeface="Corbel"/>
              </a:rPr>
              <a:t>Here </a:t>
            </a:r>
            <a:r>
              <a:rPr dirty="0" sz="3200">
                <a:latin typeface="Corbel"/>
                <a:cs typeface="Corbel"/>
              </a:rPr>
              <a:t>we </a:t>
            </a:r>
            <a:r>
              <a:rPr dirty="0" sz="3200" spc="-5">
                <a:latin typeface="Corbel"/>
                <a:cs typeface="Corbel"/>
              </a:rPr>
              <a:t>consider </a:t>
            </a:r>
            <a:r>
              <a:rPr dirty="0" sz="3200">
                <a:latin typeface="Corbel"/>
                <a:cs typeface="Corbel"/>
              </a:rPr>
              <a:t>a ray </a:t>
            </a:r>
            <a:r>
              <a:rPr dirty="0" sz="3200" spc="-5">
                <a:latin typeface="Corbel"/>
                <a:cs typeface="Corbel"/>
              </a:rPr>
              <a:t>of </a:t>
            </a:r>
            <a:r>
              <a:rPr dirty="0" sz="3200">
                <a:latin typeface="Corbel"/>
                <a:cs typeface="Corbel"/>
              </a:rPr>
              <a:t>light which is parallel </a:t>
            </a:r>
            <a:r>
              <a:rPr dirty="0" sz="3200" spc="-5">
                <a:latin typeface="Corbel"/>
                <a:cs typeface="Corbel"/>
              </a:rPr>
              <a:t>to </a:t>
            </a:r>
            <a:r>
              <a:rPr dirty="0" sz="3200">
                <a:latin typeface="Corbel"/>
                <a:cs typeface="Corbel"/>
              </a:rPr>
              <a:t>the</a:t>
            </a:r>
            <a:r>
              <a:rPr dirty="0" sz="3200" spc="-195">
                <a:latin typeface="Corbel"/>
                <a:cs typeface="Corbel"/>
              </a:rPr>
              <a:t> </a:t>
            </a:r>
            <a:r>
              <a:rPr dirty="0" sz="3200">
                <a:latin typeface="Corbel"/>
                <a:cs typeface="Corbel"/>
              </a:rPr>
              <a:t>principal  axis and another ray which is passing </a:t>
            </a:r>
            <a:r>
              <a:rPr dirty="0" sz="3200" spc="-5">
                <a:latin typeface="Corbel"/>
                <a:cs typeface="Corbel"/>
              </a:rPr>
              <a:t>through </a:t>
            </a:r>
            <a:r>
              <a:rPr dirty="0" sz="3200">
                <a:latin typeface="Corbel"/>
                <a:cs typeface="Corbel"/>
              </a:rPr>
              <a:t>the centre </a:t>
            </a:r>
            <a:r>
              <a:rPr dirty="0" sz="3200" spc="-5">
                <a:latin typeface="Corbel"/>
                <a:cs typeface="Corbel"/>
              </a:rPr>
              <a:t>of  curvature.</a:t>
            </a:r>
            <a:endParaRPr sz="3200">
              <a:latin typeface="Corbel"/>
              <a:cs typeface="Corbe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70959" y="2714244"/>
            <a:ext cx="6726936" cy="393649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877" y="215646"/>
            <a:ext cx="4621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Uses of </a:t>
            </a:r>
            <a:r>
              <a:rPr dirty="0" u="heavy" sz="36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Concave</a:t>
            </a:r>
            <a:r>
              <a:rPr dirty="0" u="heavy" sz="3600" spc="-8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Mirrors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1877" y="1122680"/>
            <a:ext cx="10648315" cy="508698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354965" marR="5080" indent="-342900">
              <a:lnSpc>
                <a:spcPct val="98000"/>
              </a:lnSpc>
              <a:spcBef>
                <a:spcPts val="18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As </a:t>
            </a:r>
            <a:r>
              <a:rPr dirty="0" sz="3200" spc="-20">
                <a:latin typeface="Calibri"/>
                <a:cs typeface="Calibri"/>
              </a:rPr>
              <a:t>reflectors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5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head lights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20">
                <a:latin typeface="Calibri"/>
                <a:cs typeface="Calibri"/>
              </a:rPr>
              <a:t>cars, </a:t>
            </a:r>
            <a:r>
              <a:rPr dirty="0" sz="3200" spc="-10">
                <a:latin typeface="Calibri"/>
                <a:cs typeface="Calibri"/>
              </a:rPr>
              <a:t>search </a:t>
            </a:r>
            <a:r>
              <a:rPr dirty="0" sz="3200" spc="-5">
                <a:latin typeface="Calibri"/>
                <a:cs typeface="Calibri"/>
              </a:rPr>
              <a:t>lights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15">
                <a:latin typeface="Calibri"/>
                <a:cs typeface="Calibri"/>
              </a:rPr>
              <a:t>torches  etc.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0">
                <a:latin typeface="Calibri"/>
                <a:cs typeface="Calibri"/>
              </a:rPr>
              <a:t>obtain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parallel </a:t>
            </a:r>
            <a:r>
              <a:rPr dirty="0" sz="3200" spc="-5">
                <a:latin typeface="Calibri"/>
                <a:cs typeface="Calibri"/>
              </a:rPr>
              <a:t>beam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light. </a:t>
            </a:r>
            <a:r>
              <a:rPr dirty="0" sz="3200" spc="-15">
                <a:latin typeface="Calibri"/>
                <a:cs typeface="Calibri"/>
              </a:rPr>
              <a:t>For </a:t>
            </a:r>
            <a:r>
              <a:rPr dirty="0" sz="3200">
                <a:latin typeface="Calibri"/>
                <a:cs typeface="Calibri"/>
              </a:rPr>
              <a:t>this, the </a:t>
            </a:r>
            <a:r>
              <a:rPr dirty="0" sz="3200" spc="-10">
                <a:latin typeface="Calibri"/>
                <a:cs typeface="Calibri"/>
              </a:rPr>
              <a:t>source </a:t>
            </a:r>
            <a:r>
              <a:rPr dirty="0" sz="3200">
                <a:latin typeface="Calibri"/>
                <a:cs typeface="Calibri"/>
              </a:rPr>
              <a:t>of  </a:t>
            </a:r>
            <a:r>
              <a:rPr dirty="0" sz="3200" spc="-5">
                <a:latin typeface="Calibri"/>
                <a:cs typeface="Calibri"/>
              </a:rPr>
              <a:t>light is placed </a:t>
            </a:r>
            <a:r>
              <a:rPr dirty="0" sz="3200" spc="-10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focus </a:t>
            </a:r>
            <a:r>
              <a:rPr dirty="0" sz="3200">
                <a:latin typeface="Calibri"/>
                <a:cs typeface="Calibri"/>
              </a:rPr>
              <a:t>of the </a:t>
            </a:r>
            <a:r>
              <a:rPr dirty="0" sz="3200" spc="-20">
                <a:latin typeface="Calibri"/>
                <a:cs typeface="Calibri"/>
              </a:rPr>
              <a:t>concave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45">
                <a:latin typeface="Calibri"/>
                <a:cs typeface="Calibri"/>
              </a:rPr>
              <a:t>reflector.</a:t>
            </a:r>
            <a:endParaRPr sz="3200">
              <a:latin typeface="Calibri"/>
              <a:cs typeface="Calibri"/>
            </a:endParaRPr>
          </a:p>
          <a:p>
            <a:pPr algn="just" marL="355600" indent="-3429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3200" spc="-20">
                <a:latin typeface="Calibri"/>
                <a:cs typeface="Calibri"/>
              </a:rPr>
              <a:t>By </a:t>
            </a:r>
            <a:r>
              <a:rPr dirty="0" sz="3200" spc="-15">
                <a:latin typeface="Calibri"/>
                <a:cs typeface="Calibri"/>
              </a:rPr>
              <a:t>dentist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20">
                <a:latin typeface="Calibri"/>
                <a:cs typeface="Calibri"/>
              </a:rPr>
              <a:t>focus </a:t>
            </a:r>
            <a:r>
              <a:rPr dirty="0" sz="3200" spc="-5">
                <a:latin typeface="Calibri"/>
                <a:cs typeface="Calibri"/>
              </a:rPr>
              <a:t>light on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tooth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</a:t>
            </a:r>
            <a:r>
              <a:rPr dirty="0" sz="3200" spc="18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examined.</a:t>
            </a:r>
            <a:endParaRPr sz="3200">
              <a:latin typeface="Calibri"/>
              <a:cs typeface="Calibri"/>
            </a:endParaRPr>
          </a:p>
          <a:p>
            <a:pPr algn="just" marL="354965" marR="201930" indent="-3429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10">
                <a:latin typeface="Calibri"/>
                <a:cs typeface="Calibri"/>
              </a:rPr>
              <a:t>shaving </a:t>
            </a:r>
            <a:r>
              <a:rPr dirty="0" sz="3200" spc="-20">
                <a:latin typeface="Calibri"/>
                <a:cs typeface="Calibri"/>
              </a:rPr>
              <a:t>mirrors </a:t>
            </a:r>
            <a:r>
              <a:rPr dirty="0" sz="3200" spc="-5">
                <a:latin typeface="Calibri"/>
                <a:cs typeface="Calibri"/>
              </a:rPr>
              <a:t>and </a:t>
            </a: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30">
                <a:latin typeface="Calibri"/>
                <a:cs typeface="Calibri"/>
              </a:rPr>
              <a:t>make </a:t>
            </a:r>
            <a:r>
              <a:rPr dirty="0" sz="3200" spc="-5">
                <a:latin typeface="Calibri"/>
                <a:cs typeface="Calibri"/>
              </a:rPr>
              <a:t>up </a:t>
            </a:r>
            <a:r>
              <a:rPr dirty="0" sz="3200" spc="-20">
                <a:latin typeface="Calibri"/>
                <a:cs typeface="Calibri"/>
              </a:rPr>
              <a:t>mirrors </a:t>
            </a:r>
            <a:r>
              <a:rPr dirty="0" sz="3200" spc="-30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get </a:t>
            </a:r>
            <a:r>
              <a:rPr dirty="0" sz="3200">
                <a:latin typeface="Calibri"/>
                <a:cs typeface="Calibri"/>
              </a:rPr>
              <a:t>an </a:t>
            </a:r>
            <a:r>
              <a:rPr dirty="0" sz="3200" spc="-10">
                <a:latin typeface="Calibri"/>
                <a:cs typeface="Calibri"/>
              </a:rPr>
              <a:t>enlarged  erect </a:t>
            </a:r>
            <a:r>
              <a:rPr dirty="0" sz="3200" spc="-5">
                <a:latin typeface="Calibri"/>
                <a:cs typeface="Calibri"/>
              </a:rPr>
              <a:t>image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the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face</a:t>
            </a:r>
            <a:endParaRPr sz="3200">
              <a:latin typeface="Calibri"/>
              <a:cs typeface="Calibri"/>
            </a:endParaRPr>
          </a:p>
          <a:p>
            <a:pPr algn="just" marL="354965" marR="5715" indent="-342900">
              <a:lnSpc>
                <a:spcPct val="98000"/>
              </a:lnSpc>
              <a:spcBef>
                <a:spcPts val="7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3200" spc="-145">
                <a:latin typeface="Calibri"/>
                <a:cs typeface="Calibri"/>
              </a:rPr>
              <a:t>To </a:t>
            </a:r>
            <a:r>
              <a:rPr dirty="0" sz="3200" spc="-20">
                <a:latin typeface="Calibri"/>
                <a:cs typeface="Calibri"/>
              </a:rPr>
              <a:t>concentrate </a:t>
            </a:r>
            <a:r>
              <a:rPr dirty="0" sz="3200" spc="-5">
                <a:latin typeface="Calibri"/>
                <a:cs typeface="Calibri"/>
              </a:rPr>
              <a:t>solar </a:t>
            </a:r>
            <a:r>
              <a:rPr dirty="0" sz="3200" spc="-10">
                <a:latin typeface="Calibri"/>
                <a:cs typeface="Calibri"/>
              </a:rPr>
              <a:t>radiations </a:t>
            </a:r>
            <a:r>
              <a:rPr dirty="0" sz="3200">
                <a:latin typeface="Calibri"/>
                <a:cs typeface="Calibri"/>
              </a:rPr>
              <a:t>in solar </a:t>
            </a:r>
            <a:r>
              <a:rPr dirty="0" sz="3200" spc="-10">
                <a:latin typeface="Calibri"/>
                <a:cs typeface="Calibri"/>
              </a:rPr>
              <a:t>heating </a:t>
            </a:r>
            <a:r>
              <a:rPr dirty="0" sz="3200" spc="-5">
                <a:latin typeface="Calibri"/>
                <a:cs typeface="Calibri"/>
              </a:rPr>
              <a:t>devices. </a:t>
            </a:r>
            <a:r>
              <a:rPr dirty="0" sz="3200" spc="-20">
                <a:latin typeface="Calibri"/>
                <a:cs typeface="Calibri"/>
              </a:rPr>
              <a:t>For  </a:t>
            </a:r>
            <a:r>
              <a:rPr dirty="0" sz="3200">
                <a:latin typeface="Calibri"/>
                <a:cs typeface="Calibri"/>
              </a:rPr>
              <a:t>this the </a:t>
            </a:r>
            <a:r>
              <a:rPr dirty="0" sz="3200" spc="-15">
                <a:latin typeface="Calibri"/>
                <a:cs typeface="Calibri"/>
              </a:rPr>
              <a:t>food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15">
                <a:latin typeface="Calibri"/>
                <a:cs typeface="Calibri"/>
              </a:rPr>
              <a:t>substance </a:t>
            </a:r>
            <a:r>
              <a:rPr dirty="0" sz="3200" spc="-10">
                <a:latin typeface="Calibri"/>
                <a:cs typeface="Calibri"/>
              </a:rPr>
              <a:t>that </a:t>
            </a:r>
            <a:r>
              <a:rPr dirty="0" sz="3200" spc="-5">
                <a:latin typeface="Calibri"/>
                <a:cs typeface="Calibri"/>
              </a:rPr>
              <a:t>has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 </a:t>
            </a:r>
            <a:r>
              <a:rPr dirty="0" sz="3200" spc="-15">
                <a:latin typeface="Calibri"/>
                <a:cs typeface="Calibri"/>
              </a:rPr>
              <a:t>heated </a:t>
            </a:r>
            <a:r>
              <a:rPr dirty="0" sz="3200" spc="-5">
                <a:latin typeface="Calibri"/>
                <a:cs typeface="Calibri"/>
              </a:rPr>
              <a:t>is placed </a:t>
            </a:r>
            <a:r>
              <a:rPr dirty="0" sz="3200" spc="-25">
                <a:latin typeface="Calibri"/>
                <a:cs typeface="Calibri"/>
              </a:rPr>
              <a:t>at 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focus </a:t>
            </a:r>
            <a:r>
              <a:rPr dirty="0" sz="3200">
                <a:latin typeface="Calibri"/>
                <a:cs typeface="Calibri"/>
              </a:rPr>
              <a:t>of a </a:t>
            </a:r>
            <a:r>
              <a:rPr dirty="0" sz="3200" spc="-15">
                <a:latin typeface="Calibri"/>
                <a:cs typeface="Calibri"/>
              </a:rPr>
              <a:t>large </a:t>
            </a:r>
            <a:r>
              <a:rPr dirty="0" sz="3200" spc="-20">
                <a:latin typeface="Calibri"/>
                <a:cs typeface="Calibri"/>
              </a:rPr>
              <a:t>concave </a:t>
            </a:r>
            <a:r>
              <a:rPr dirty="0" sz="3200" spc="-50">
                <a:latin typeface="Calibri"/>
                <a:cs typeface="Calibri"/>
              </a:rPr>
              <a:t>reflector. </a:t>
            </a:r>
            <a:r>
              <a:rPr dirty="0" sz="3200" spc="-5">
                <a:latin typeface="Calibri"/>
                <a:cs typeface="Calibri"/>
              </a:rPr>
              <a:t>After </a:t>
            </a:r>
            <a:r>
              <a:rPr dirty="0" sz="3200" spc="-15">
                <a:latin typeface="Calibri"/>
                <a:cs typeface="Calibri"/>
              </a:rPr>
              <a:t>reflection, </a:t>
            </a:r>
            <a:r>
              <a:rPr dirty="0" sz="3200" spc="-5">
                <a:latin typeface="Calibri"/>
                <a:cs typeface="Calibri"/>
              </a:rPr>
              <a:t>sun  </a:t>
            </a:r>
            <a:r>
              <a:rPr dirty="0" sz="3200" spc="-10">
                <a:latin typeface="Calibri"/>
                <a:cs typeface="Calibri"/>
              </a:rPr>
              <a:t>light </a:t>
            </a:r>
            <a:r>
              <a:rPr dirty="0" sz="3200" spc="-20">
                <a:latin typeface="Calibri"/>
                <a:cs typeface="Calibri"/>
              </a:rPr>
              <a:t>converges </a:t>
            </a:r>
            <a:r>
              <a:rPr dirty="0" sz="3200">
                <a:latin typeface="Calibri"/>
                <a:cs typeface="Calibri"/>
              </a:rPr>
              <a:t>on the </a:t>
            </a:r>
            <a:r>
              <a:rPr dirty="0" sz="3200" spc="-15">
                <a:latin typeface="Calibri"/>
                <a:cs typeface="Calibri"/>
              </a:rPr>
              <a:t>substance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10">
                <a:latin typeface="Calibri"/>
                <a:cs typeface="Calibri"/>
              </a:rPr>
              <a:t>heats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24202" y="1088644"/>
          <a:ext cx="10375265" cy="5769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4910"/>
                <a:gridCol w="2454910"/>
                <a:gridCol w="2489200"/>
                <a:gridCol w="2957195"/>
              </a:tblGrid>
              <a:tr h="274319">
                <a:tc>
                  <a:txBody>
                    <a:bodyPr/>
                    <a:lstStyle/>
                    <a:p>
                      <a:pPr marL="202565">
                        <a:lnSpc>
                          <a:spcPts val="2039"/>
                        </a:lnSpc>
                      </a:pPr>
                      <a:r>
                        <a:rPr dirty="0" sz="1800" spc="-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Position </a:t>
                      </a: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4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2039"/>
                        </a:lnSpc>
                      </a:pPr>
                      <a:r>
                        <a:rPr dirty="0" sz="1800" spc="-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Position </a:t>
                      </a: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4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039"/>
                        </a:lnSpc>
                      </a:pPr>
                      <a:r>
                        <a:rPr dirty="0" sz="1800" spc="-1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Nature </a:t>
                      </a: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789305">
                        <a:lnSpc>
                          <a:spcPts val="2039"/>
                        </a:lnSpc>
                      </a:pP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469265">
                        <a:lnSpc>
                          <a:spcPts val="2045"/>
                        </a:lnSpc>
                      </a:pPr>
                      <a:r>
                        <a:rPr dirty="0" sz="1800" spc="-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image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ts val="2045"/>
                        </a:lnSpc>
                      </a:pPr>
                      <a:r>
                        <a:rPr dirty="0" sz="1800" spc="-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object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ts val="2045"/>
                        </a:lnSpc>
                      </a:pPr>
                      <a:r>
                        <a:rPr dirty="0" sz="1800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of the</a:t>
                      </a:r>
                      <a:r>
                        <a:rPr dirty="0" sz="1800" spc="-1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A04021"/>
                          </a:solidFill>
                          <a:latin typeface="Calibri"/>
                          <a:cs typeface="Calibri"/>
                        </a:rPr>
                        <a:t>image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infinity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focus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Real, Inverted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by ENT Surgeons</a:t>
                      </a:r>
                      <a:r>
                        <a:rPr dirty="0" sz="16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diminished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dentists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Beyond the</a:t>
                      </a:r>
                      <a:r>
                        <a:rPr dirty="0" sz="1600" spc="1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Between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focus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Real, Inverted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in solar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cookers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and the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centre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diminished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r>
                        <a:rPr dirty="0" sz="1600" spc="4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center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Real, Inverted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as an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Erecting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mirror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same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size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object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terrestrial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telescopes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403987">
                <a:tc>
                  <a:txBody>
                    <a:bodyPr/>
                    <a:lstStyle/>
                    <a:p>
                      <a:pPr marL="64135">
                        <a:lnSpc>
                          <a:spcPts val="1914"/>
                        </a:lnSpc>
                        <a:spcBef>
                          <a:spcPts val="1165"/>
                        </a:spcBef>
                      </a:pP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Between the focus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914"/>
                        </a:lnSpc>
                        <a:spcBef>
                          <a:spcPts val="1165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Beyond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centre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4"/>
                        </a:lnSpc>
                        <a:spcBef>
                          <a:spcPts val="11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Real, inverted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4"/>
                        </a:lnSpc>
                        <a:spcBef>
                          <a:spcPts val="11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in hospitals and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clinics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center 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3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curvature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magnified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to see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internal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parts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of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body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focus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infinity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Real, inverted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search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lights</a:t>
                      </a:r>
                      <a:r>
                        <a:rPr dirty="0" sz="16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403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magnified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head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lights 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motor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cars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403987">
                <a:tc>
                  <a:txBody>
                    <a:bodyPr/>
                    <a:lstStyle/>
                    <a:p>
                      <a:pPr marL="64135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Between the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pole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Appears behind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Virtual,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erect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910"/>
                        </a:lnSpc>
                        <a:spcBef>
                          <a:spcPts val="11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Used as a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shaving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mirror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8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the mirror</a:t>
                      </a:r>
                      <a:r>
                        <a:rPr dirty="0" sz="1600" spc="30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mirror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magnified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243834">
                <a:tc>
                  <a:txBody>
                    <a:bodyPr/>
                    <a:lstStyle/>
                    <a:p>
                      <a:pPr marL="64135">
                        <a:lnSpc>
                          <a:spcPts val="1820"/>
                        </a:lnSpc>
                      </a:pPr>
                      <a:r>
                        <a:rPr dirty="0" sz="1600" spc="-10" b="1">
                          <a:solidFill>
                            <a:srgbClr val="688627"/>
                          </a:solidFill>
                          <a:latin typeface="Corbel"/>
                          <a:cs typeface="Corbel"/>
                        </a:rPr>
                        <a:t>the</a:t>
                      </a:r>
                      <a:r>
                        <a:rPr dirty="0" sz="1600" spc="20" b="1">
                          <a:solidFill>
                            <a:srgbClr val="688627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688627"/>
                          </a:solidFill>
                          <a:latin typeface="Corbel"/>
                          <a:cs typeface="Corbel"/>
                        </a:rPr>
                        <a:t>focus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E8"/>
                    </a:solidFill>
                  </a:tcPr>
                </a:tc>
              </a:tr>
              <a:tr h="100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DF1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DF1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2339" y="32130"/>
            <a:ext cx="980503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0" b="1">
                <a:latin typeface="Calibri"/>
                <a:cs typeface="Calibri"/>
              </a:rPr>
              <a:t>Table </a:t>
            </a:r>
            <a:r>
              <a:rPr dirty="0" spc="-5" b="1">
                <a:latin typeface="Calibri"/>
                <a:cs typeface="Calibri"/>
              </a:rPr>
              <a:t>summarizing the </a:t>
            </a:r>
            <a:r>
              <a:rPr dirty="0" spc="-10" b="1">
                <a:latin typeface="Calibri"/>
                <a:cs typeface="Calibri"/>
              </a:rPr>
              <a:t>various </a:t>
            </a:r>
            <a:r>
              <a:rPr dirty="0" spc="-15" b="1">
                <a:latin typeface="Calibri"/>
                <a:cs typeface="Calibri"/>
              </a:rPr>
              <a:t>characteristics </a:t>
            </a:r>
            <a:r>
              <a:rPr dirty="0" spc="-5" b="1">
                <a:latin typeface="Calibri"/>
                <a:cs typeface="Calibri"/>
              </a:rPr>
              <a:t>if </a:t>
            </a:r>
            <a:r>
              <a:rPr dirty="0" spc="-10" b="1">
                <a:latin typeface="Calibri"/>
                <a:cs typeface="Calibri"/>
              </a:rPr>
              <a:t>image obtained by  </a:t>
            </a:r>
            <a:r>
              <a:rPr dirty="0" spc="-15" b="1">
                <a:latin typeface="Calibri"/>
                <a:cs typeface="Calibri"/>
              </a:rPr>
              <a:t>concave </a:t>
            </a:r>
            <a:r>
              <a:rPr dirty="0" spc="-10" b="1">
                <a:latin typeface="Calibri"/>
                <a:cs typeface="Calibri"/>
              </a:rPr>
              <a:t>mirror when </a:t>
            </a:r>
            <a:r>
              <a:rPr dirty="0" spc="-5" b="1">
                <a:latin typeface="Calibri"/>
                <a:cs typeface="Calibri"/>
              </a:rPr>
              <a:t>placed </a:t>
            </a:r>
            <a:r>
              <a:rPr dirty="0" spc="-15" b="1">
                <a:latin typeface="Calibri"/>
                <a:cs typeface="Calibri"/>
              </a:rPr>
              <a:t>at </a:t>
            </a:r>
            <a:r>
              <a:rPr dirty="0" spc="-20" b="1">
                <a:latin typeface="Calibri"/>
                <a:cs typeface="Calibri"/>
              </a:rPr>
              <a:t>different</a:t>
            </a:r>
            <a:r>
              <a:rPr dirty="0" spc="135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positions: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0510" y="147320"/>
            <a:ext cx="244157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latin typeface="Calibri"/>
                <a:cs typeface="Calibri"/>
              </a:rPr>
              <a:t>Convex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Mirror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705855" y="452627"/>
            <a:ext cx="21590" cy="21590"/>
            <a:chOff x="5705855" y="452627"/>
            <a:chExt cx="21590" cy="21590"/>
          </a:xfrm>
        </p:grpSpPr>
        <p:sp>
          <p:nvSpPr>
            <p:cNvPr id="4" name="object 4"/>
            <p:cNvSpPr/>
            <p:nvPr/>
          </p:nvSpPr>
          <p:spPr>
            <a:xfrm>
              <a:off x="5710427" y="457199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1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12191" y="12191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710427" y="457199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0" y="12191"/>
                  </a:moveTo>
                  <a:lnTo>
                    <a:pt x="12191" y="12191"/>
                  </a:lnTo>
                  <a:lnTo>
                    <a:pt x="12191" y="0"/>
                  </a:lnTo>
                  <a:lnTo>
                    <a:pt x="0" y="0"/>
                  </a:lnTo>
                  <a:lnTo>
                    <a:pt x="0" y="12191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3092" y="1046988"/>
            <a:ext cx="4306824" cy="235762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14983" y="505763"/>
            <a:ext cx="9609455" cy="5778500"/>
          </a:xfrm>
          <a:prstGeom prst="rect">
            <a:avLst/>
          </a:prstGeom>
        </p:spPr>
        <p:txBody>
          <a:bodyPr wrap="square" lIns="0" tIns="144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35"/>
              </a:spcBef>
            </a:pP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following </a:t>
            </a:r>
            <a:r>
              <a:rPr dirty="0" sz="2800" spc="-40">
                <a:latin typeface="Calibri"/>
                <a:cs typeface="Calibri"/>
              </a:rPr>
              <a:t>rays </a:t>
            </a:r>
            <a:r>
              <a:rPr dirty="0" sz="2800" spc="-15">
                <a:latin typeface="Calibri"/>
                <a:cs typeface="Calibri"/>
              </a:rPr>
              <a:t>are considered </a:t>
            </a:r>
            <a:r>
              <a:rPr dirty="0" sz="2800" spc="-5">
                <a:latin typeface="Calibri"/>
                <a:cs typeface="Calibri"/>
              </a:rPr>
              <a:t>while </a:t>
            </a:r>
            <a:r>
              <a:rPr dirty="0" sz="2800" spc="-10">
                <a:latin typeface="Calibri"/>
                <a:cs typeface="Calibri"/>
              </a:rPr>
              <a:t>constructing </a:t>
            </a:r>
            <a:r>
              <a:rPr dirty="0" sz="2800" spc="-40">
                <a:latin typeface="Calibri"/>
                <a:cs typeface="Calibri"/>
              </a:rPr>
              <a:t>ray</a:t>
            </a:r>
            <a:r>
              <a:rPr dirty="0" sz="2800" spc="20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diagrams.</a:t>
            </a:r>
            <a:endParaRPr sz="2800">
              <a:latin typeface="Calibri"/>
              <a:cs typeface="Calibri"/>
            </a:endParaRPr>
          </a:p>
          <a:p>
            <a:pPr marL="12700" marR="4852670">
              <a:lnSpc>
                <a:spcPct val="100000"/>
              </a:lnSpc>
              <a:spcBef>
                <a:spcPts val="1035"/>
              </a:spcBef>
            </a:pPr>
            <a:r>
              <a:rPr dirty="0" sz="2800" spc="-5">
                <a:latin typeface="Calibri"/>
                <a:cs typeface="Calibri"/>
              </a:rPr>
              <a:t>Rule 1: A </a:t>
            </a:r>
            <a:r>
              <a:rPr dirty="0" sz="2800" spc="-40">
                <a:latin typeface="Calibri"/>
                <a:cs typeface="Calibri"/>
              </a:rPr>
              <a:t>ray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light </a:t>
            </a:r>
            <a:r>
              <a:rPr dirty="0" sz="2800" spc="-20">
                <a:latin typeface="Calibri"/>
                <a:cs typeface="Calibri"/>
              </a:rPr>
              <a:t>travelling  </a:t>
            </a:r>
            <a:r>
              <a:rPr dirty="0" sz="2800" spc="-15">
                <a:latin typeface="Calibri"/>
                <a:cs typeface="Calibri"/>
              </a:rPr>
              <a:t>parallel to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principal axis after  </a:t>
            </a:r>
            <a:r>
              <a:rPr dirty="0" sz="2800" spc="-15">
                <a:latin typeface="Calibri"/>
                <a:cs typeface="Calibri"/>
              </a:rPr>
              <a:t>reflection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30">
                <a:latin typeface="Calibri"/>
                <a:cs typeface="Calibri"/>
              </a:rPr>
              <a:t>convex </a:t>
            </a:r>
            <a:r>
              <a:rPr dirty="0" sz="2800" spc="-15">
                <a:latin typeface="Calibri"/>
                <a:cs typeface="Calibri"/>
              </a:rPr>
              <a:t>mirror  </a:t>
            </a:r>
            <a:r>
              <a:rPr dirty="0" sz="2800" spc="-5">
                <a:latin typeface="Calibri"/>
                <a:cs typeface="Calibri"/>
              </a:rPr>
              <a:t>appear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come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its </a:t>
            </a:r>
            <a:r>
              <a:rPr dirty="0" sz="2800" spc="-20">
                <a:latin typeface="Calibri"/>
                <a:cs typeface="Calibri"/>
              </a:rPr>
              <a:t>focus  </a:t>
            </a:r>
            <a:r>
              <a:rPr dirty="0" sz="2800" spc="-10">
                <a:latin typeface="Calibri"/>
                <a:cs typeface="Calibri"/>
              </a:rPr>
              <a:t>behind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mirror.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200">
              <a:latin typeface="Calibri"/>
              <a:cs typeface="Calibri"/>
            </a:endParaRPr>
          </a:p>
          <a:p>
            <a:pPr marL="12700" marR="4820285">
              <a:lnSpc>
                <a:spcPct val="100600"/>
              </a:lnSpc>
            </a:pPr>
            <a:r>
              <a:rPr dirty="0" sz="2800" spc="-5">
                <a:latin typeface="Calibri"/>
                <a:cs typeface="Calibri"/>
              </a:rPr>
              <a:t>Rule 2: </a:t>
            </a:r>
            <a:r>
              <a:rPr dirty="0" sz="2800" spc="-5">
                <a:latin typeface="Arial"/>
                <a:cs typeface="Arial"/>
              </a:rPr>
              <a:t>A </a:t>
            </a:r>
            <a:r>
              <a:rPr dirty="0" sz="2800">
                <a:latin typeface="Arial"/>
                <a:cs typeface="Arial"/>
              </a:rPr>
              <a:t>ray </a:t>
            </a:r>
            <a:r>
              <a:rPr dirty="0" sz="2800" spc="-5">
                <a:latin typeface="Arial"/>
                <a:cs typeface="Arial"/>
              </a:rPr>
              <a:t>of light incident  obliquely to the </a:t>
            </a:r>
            <a:r>
              <a:rPr dirty="0" sz="2800">
                <a:latin typeface="Arial"/>
                <a:cs typeface="Arial"/>
              </a:rPr>
              <a:t>principal axis,  </a:t>
            </a:r>
            <a:r>
              <a:rPr dirty="0" sz="2800" spc="-5">
                <a:latin typeface="Arial"/>
                <a:cs typeface="Arial"/>
              </a:rPr>
              <a:t>towards the </a:t>
            </a:r>
            <a:r>
              <a:rPr dirty="0" sz="2800">
                <a:latin typeface="Arial"/>
                <a:cs typeface="Arial"/>
              </a:rPr>
              <a:t>pole </a:t>
            </a:r>
            <a:r>
              <a:rPr dirty="0" sz="2800" spc="-5">
                <a:latin typeface="Arial"/>
                <a:cs typeface="Arial"/>
              </a:rPr>
              <a:t>of the mirror  </a:t>
            </a:r>
            <a:r>
              <a:rPr dirty="0" sz="2800">
                <a:latin typeface="Arial"/>
                <a:cs typeface="Arial"/>
              </a:rPr>
              <a:t>gets reflected according </a:t>
            </a:r>
            <a:r>
              <a:rPr dirty="0" sz="2800" spc="-5">
                <a:latin typeface="Arial"/>
                <a:cs typeface="Arial"/>
              </a:rPr>
              <a:t>to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the  laws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reflection.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13092" y="4319015"/>
            <a:ext cx="4306824" cy="23027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988" y="370459"/>
            <a:ext cx="4657725" cy="2159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 marR="30480" indent="806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Rule 3 : A </a:t>
            </a:r>
            <a:r>
              <a:rPr dirty="0" spc="-40"/>
              <a:t>ray </a:t>
            </a:r>
            <a:r>
              <a:rPr dirty="0" spc="-5"/>
              <a:t>of </a:t>
            </a:r>
            <a:r>
              <a:rPr dirty="0" spc="-10"/>
              <a:t>light </a:t>
            </a:r>
            <a:r>
              <a:rPr dirty="0" spc="-20"/>
              <a:t>traveling  towards </a:t>
            </a:r>
            <a:r>
              <a:rPr dirty="0" spc="-5"/>
              <a:t>the </a:t>
            </a:r>
            <a:r>
              <a:rPr dirty="0" spc="-15"/>
              <a:t>centre </a:t>
            </a:r>
            <a:r>
              <a:rPr dirty="0" spc="-5"/>
              <a:t>of </a:t>
            </a:r>
            <a:r>
              <a:rPr dirty="0" spc="-15"/>
              <a:t>curvature  </a:t>
            </a:r>
            <a:r>
              <a:rPr dirty="0" spc="-10"/>
              <a:t>behind </a:t>
            </a:r>
            <a:r>
              <a:rPr dirty="0" spc="-5"/>
              <a:t>the </a:t>
            </a:r>
            <a:r>
              <a:rPr dirty="0" spc="-15"/>
              <a:t>mirror </a:t>
            </a:r>
            <a:r>
              <a:rPr dirty="0" spc="-10"/>
              <a:t>hits </a:t>
            </a:r>
            <a:r>
              <a:rPr dirty="0" spc="-5"/>
              <a:t>the  </a:t>
            </a:r>
            <a:r>
              <a:rPr dirty="0" spc="-15"/>
              <a:t>mirror at </a:t>
            </a:r>
            <a:r>
              <a:rPr dirty="0"/>
              <a:t>90</a:t>
            </a:r>
            <a:r>
              <a:rPr dirty="0" baseline="25525" sz="2775"/>
              <a:t>o </a:t>
            </a:r>
            <a:r>
              <a:rPr dirty="0" sz="2800" spc="-5"/>
              <a:t>and is </a:t>
            </a:r>
            <a:r>
              <a:rPr dirty="0" sz="2800" spc="-15"/>
              <a:t>reflected  </a:t>
            </a:r>
            <a:r>
              <a:rPr dirty="0" sz="2800" spc="-5"/>
              <a:t>along its</a:t>
            </a:r>
            <a:r>
              <a:rPr dirty="0" sz="2800" spc="5"/>
              <a:t> </a:t>
            </a:r>
            <a:r>
              <a:rPr dirty="0" sz="2800" spc="-10"/>
              <a:t>path.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58356" y="473963"/>
            <a:ext cx="5280659" cy="22722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43075" y="3932377"/>
            <a:ext cx="4886325" cy="215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239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Calibri"/>
                <a:cs typeface="Calibri"/>
              </a:rPr>
              <a:t>Rule 4: A </a:t>
            </a:r>
            <a:r>
              <a:rPr dirty="0" sz="2800" spc="-40">
                <a:latin typeface="Calibri"/>
                <a:cs typeface="Calibri"/>
              </a:rPr>
              <a:t>ray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light </a:t>
            </a:r>
            <a:r>
              <a:rPr dirty="0" sz="2800" spc="-5">
                <a:latin typeface="Calibri"/>
                <a:cs typeface="Calibri"/>
              </a:rPr>
              <a:t>which is  </a:t>
            </a:r>
            <a:r>
              <a:rPr dirty="0" sz="2800" spc="-15">
                <a:latin typeface="Calibri"/>
                <a:cs typeface="Calibri"/>
              </a:rPr>
              <a:t>directed </a:t>
            </a:r>
            <a:r>
              <a:rPr dirty="0" sz="2800" spc="-20">
                <a:latin typeface="Calibri"/>
                <a:cs typeface="Calibri"/>
              </a:rPr>
              <a:t>towards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principal  </a:t>
            </a:r>
            <a:r>
              <a:rPr dirty="0" sz="2800" spc="-20">
                <a:latin typeface="Calibri"/>
                <a:cs typeface="Calibri"/>
              </a:rPr>
              <a:t>focus </a:t>
            </a:r>
            <a:r>
              <a:rPr dirty="0" sz="2800" spc="-5">
                <a:latin typeface="Calibri"/>
                <a:cs typeface="Calibri"/>
              </a:rPr>
              <a:t>of a </a:t>
            </a:r>
            <a:r>
              <a:rPr dirty="0" sz="2800" spc="-30">
                <a:latin typeface="Calibri"/>
                <a:cs typeface="Calibri"/>
              </a:rPr>
              <a:t>convex </a:t>
            </a:r>
            <a:r>
              <a:rPr dirty="0" sz="2800" spc="-50">
                <a:latin typeface="Calibri"/>
                <a:cs typeface="Calibri"/>
              </a:rPr>
              <a:t>mirror, </a:t>
            </a:r>
            <a:r>
              <a:rPr dirty="0" sz="2800" spc="-10">
                <a:latin typeface="Calibri"/>
                <a:cs typeface="Calibri"/>
              </a:rPr>
              <a:t>after  </a:t>
            </a:r>
            <a:r>
              <a:rPr dirty="0" sz="2800" spc="-15">
                <a:latin typeface="Calibri"/>
                <a:cs typeface="Calibri"/>
              </a:rPr>
              <a:t>reflection </a:t>
            </a:r>
            <a:r>
              <a:rPr dirty="0" sz="2800" spc="-5">
                <a:latin typeface="Calibri"/>
                <a:cs typeface="Calibri"/>
              </a:rPr>
              <a:t>will </a:t>
            </a:r>
            <a:r>
              <a:rPr dirty="0" sz="2800" spc="-15">
                <a:latin typeface="Calibri"/>
                <a:cs typeface="Calibri"/>
              </a:rPr>
              <a:t>emerge parallel </a:t>
            </a:r>
            <a:r>
              <a:rPr dirty="0" sz="2800" spc="-20">
                <a:latin typeface="Calibri"/>
                <a:cs typeface="Calibri"/>
              </a:rPr>
              <a:t>to 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principal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axis.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58356" y="3436620"/>
            <a:ext cx="5324856" cy="30083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928" y="4462271"/>
            <a:ext cx="4552187" cy="239572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03064" y="1574291"/>
            <a:ext cx="4607051" cy="230276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61058" y="991361"/>
            <a:ext cx="943038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 b="1" i="1">
                <a:latin typeface="Calibri"/>
                <a:cs typeface="Calibri"/>
              </a:rPr>
              <a:t>Case 1: When the Object Is </a:t>
            </a:r>
            <a:r>
              <a:rPr dirty="0" sz="2800" spc="-10" b="1" i="1">
                <a:latin typeface="Calibri"/>
                <a:cs typeface="Calibri"/>
              </a:rPr>
              <a:t>Placed Between </a:t>
            </a:r>
            <a:r>
              <a:rPr dirty="0" sz="2800" spc="-5" b="1" i="1">
                <a:latin typeface="Calibri"/>
                <a:cs typeface="Calibri"/>
              </a:rPr>
              <a:t>Infinity and the </a:t>
            </a:r>
            <a:r>
              <a:rPr dirty="0" sz="2800" spc="-20" b="1" i="1">
                <a:latin typeface="Calibri"/>
                <a:cs typeface="Calibri"/>
              </a:rPr>
              <a:t>Pole  </a:t>
            </a:r>
            <a:r>
              <a:rPr dirty="0" sz="2800" spc="-5" b="1" i="1">
                <a:latin typeface="Calibri"/>
                <a:cs typeface="Calibri"/>
              </a:rPr>
              <a:t>of the</a:t>
            </a:r>
            <a:r>
              <a:rPr dirty="0" sz="2800" spc="5" b="1" i="1">
                <a:latin typeface="Calibri"/>
                <a:cs typeface="Calibri"/>
              </a:rPr>
              <a:t> </a:t>
            </a:r>
            <a:r>
              <a:rPr dirty="0" sz="2800" spc="-10" b="1" i="1">
                <a:latin typeface="Calibri"/>
                <a:cs typeface="Calibri"/>
              </a:rPr>
              <a:t>Mirror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14777" y="232663"/>
            <a:ext cx="817308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4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Formation </a:t>
            </a:r>
            <a:r>
              <a:rPr dirty="0" u="heavy" sz="4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heavy" sz="4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Image </a:t>
            </a:r>
            <a:r>
              <a:rPr dirty="0" u="heavy" sz="4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a </a:t>
            </a:r>
            <a:r>
              <a:rPr dirty="0" u="heavy" sz="4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Convex</a:t>
            </a:r>
            <a:r>
              <a:rPr dirty="0" u="heavy" sz="4000" spc="5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4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Mirror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0014" y="3878326"/>
            <a:ext cx="55676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 i="1">
                <a:latin typeface="Calibri"/>
                <a:cs typeface="Calibri"/>
              </a:rPr>
              <a:t>Case 2 : When the Object Is </a:t>
            </a:r>
            <a:r>
              <a:rPr dirty="0" sz="2800" spc="-45" b="1" i="1">
                <a:latin typeface="Calibri"/>
                <a:cs typeface="Calibri"/>
              </a:rPr>
              <a:t>At</a:t>
            </a:r>
            <a:r>
              <a:rPr dirty="0" sz="2800" spc="50" b="1" i="1">
                <a:latin typeface="Calibri"/>
                <a:cs typeface="Calibri"/>
              </a:rPr>
              <a:t> </a:t>
            </a:r>
            <a:r>
              <a:rPr dirty="0" sz="2800" spc="-5" b="1" i="1">
                <a:latin typeface="Calibri"/>
                <a:cs typeface="Calibri"/>
              </a:rPr>
              <a:t>Infinity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5311" y="2255519"/>
            <a:ext cx="8784335" cy="40355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4538" y="223265"/>
            <a:ext cx="9496425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0645">
              <a:lnSpc>
                <a:spcPct val="100000"/>
              </a:lnSpc>
              <a:spcBef>
                <a:spcPts val="100"/>
              </a:spcBef>
              <a:tabLst>
                <a:tab pos="5269230" algn="l"/>
              </a:tabLst>
            </a:pPr>
            <a:r>
              <a:rPr dirty="0" u="heavy" sz="3600" spc="-5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Table </a:t>
            </a:r>
            <a:r>
              <a:rPr dirty="0" u="heavy" sz="360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summarizing the </a:t>
            </a:r>
            <a:r>
              <a:rPr dirty="0" u="heavy" sz="3600" spc="-1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various </a:t>
            </a:r>
            <a:r>
              <a:rPr dirty="0" u="heavy" sz="3600" spc="-1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characteristics </a:t>
            </a:r>
            <a:r>
              <a:rPr dirty="0" u="heavy" sz="360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if </a:t>
            </a:r>
            <a:r>
              <a:rPr dirty="0" sz="3600" b="1">
                <a:solidFill>
                  <a:srgbClr val="688627"/>
                </a:solidFill>
                <a:latin typeface="Calibri"/>
                <a:cs typeface="Calibri"/>
              </a:rPr>
              <a:t> </a:t>
            </a:r>
            <a:r>
              <a:rPr dirty="0" u="heavy" sz="3600" spc="-1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image obtained</a:t>
            </a:r>
            <a:r>
              <a:rPr dirty="0" u="heavy" sz="3600" spc="3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1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by</a:t>
            </a:r>
            <a:r>
              <a:rPr dirty="0" u="heavy" sz="3600" spc="1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3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convex	</a:t>
            </a:r>
            <a:r>
              <a:rPr dirty="0" u="heavy" sz="3600" spc="-1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mirror </a:t>
            </a:r>
            <a:r>
              <a:rPr dirty="0" u="heavy" sz="3600" spc="-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when </a:t>
            </a:r>
            <a:r>
              <a:rPr dirty="0" u="heavy" sz="360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placed</a:t>
            </a:r>
            <a:r>
              <a:rPr dirty="0" u="heavy" sz="3600" spc="-8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2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at </a:t>
            </a:r>
            <a:r>
              <a:rPr dirty="0" sz="3600" spc="-20" b="1">
                <a:solidFill>
                  <a:srgbClr val="688627"/>
                </a:solidFill>
                <a:latin typeface="Calibri"/>
                <a:cs typeface="Calibri"/>
              </a:rPr>
              <a:t> </a:t>
            </a:r>
            <a:r>
              <a:rPr dirty="0" u="heavy" sz="3600" spc="-20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different</a:t>
            </a:r>
            <a:r>
              <a:rPr dirty="0" u="heavy" sz="3600" spc="-1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600" spc="-5" b="1">
                <a:solidFill>
                  <a:srgbClr val="688627"/>
                </a:solidFill>
                <a:uFill>
                  <a:solidFill>
                    <a:srgbClr val="688627"/>
                  </a:solidFill>
                </a:uFill>
                <a:latin typeface="Calibri"/>
                <a:cs typeface="Calibri"/>
              </a:rPr>
              <a:t>positions: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545591" y="0"/>
            <a:ext cx="5015865" cy="6858000"/>
            <a:chOff x="545591" y="0"/>
            <a:chExt cx="5015865" cy="6858000"/>
          </a:xfrm>
        </p:grpSpPr>
        <p:sp>
          <p:nvSpPr>
            <p:cNvPr id="4" name="object 4"/>
            <p:cNvSpPr/>
            <p:nvPr/>
          </p:nvSpPr>
          <p:spPr>
            <a:xfrm>
              <a:off x="984504" y="0"/>
              <a:ext cx="1062990" cy="2778760"/>
            </a:xfrm>
            <a:custGeom>
              <a:avLst/>
              <a:gdLst/>
              <a:ahLst/>
              <a:cxnLst/>
              <a:rect l="l" t="t" r="r" b="b"/>
              <a:pathLst>
                <a:path w="1062989" h="2778760">
                  <a:moveTo>
                    <a:pt x="1062591" y="0"/>
                  </a:moveTo>
                  <a:lnTo>
                    <a:pt x="681592" y="0"/>
                  </a:lnTo>
                  <a:lnTo>
                    <a:pt x="0" y="2687828"/>
                  </a:lnTo>
                  <a:lnTo>
                    <a:pt x="357251" y="2778252"/>
                  </a:lnTo>
                  <a:lnTo>
                    <a:pt x="1062591" y="0"/>
                  </a:lnTo>
                  <a:close/>
                </a:path>
              </a:pathLst>
            </a:custGeom>
            <a:solidFill>
              <a:srgbClr val="8AB4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45591" y="0"/>
              <a:ext cx="1035685" cy="2668905"/>
            </a:xfrm>
            <a:custGeom>
              <a:avLst/>
              <a:gdLst/>
              <a:ahLst/>
              <a:cxnLst/>
              <a:rect l="l" t="t" r="r" b="b"/>
              <a:pathLst>
                <a:path w="1035685" h="2668905">
                  <a:moveTo>
                    <a:pt x="1035159" y="0"/>
                  </a:moveTo>
                  <a:lnTo>
                    <a:pt x="652106" y="0"/>
                  </a:lnTo>
                  <a:lnTo>
                    <a:pt x="0" y="2578100"/>
                  </a:lnTo>
                  <a:lnTo>
                    <a:pt x="348094" y="2663825"/>
                  </a:lnTo>
                  <a:lnTo>
                    <a:pt x="357632" y="2668524"/>
                  </a:lnTo>
                  <a:lnTo>
                    <a:pt x="1035159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45591" y="2583179"/>
              <a:ext cx="2694940" cy="4274820"/>
            </a:xfrm>
            <a:custGeom>
              <a:avLst/>
              <a:gdLst/>
              <a:ahLst/>
              <a:cxnLst/>
              <a:rect l="l" t="t" r="r" b="b"/>
              <a:pathLst>
                <a:path w="2694940" h="4274820">
                  <a:moveTo>
                    <a:pt x="0" y="0"/>
                  </a:moveTo>
                  <a:lnTo>
                    <a:pt x="2575306" y="4274819"/>
                  </a:lnTo>
                  <a:lnTo>
                    <a:pt x="2694432" y="42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89075" y="2692907"/>
              <a:ext cx="3331845" cy="4165600"/>
            </a:xfrm>
            <a:custGeom>
              <a:avLst/>
              <a:gdLst/>
              <a:ahLst/>
              <a:cxnLst/>
              <a:rect l="l" t="t" r="r" b="b"/>
              <a:pathLst>
                <a:path w="3331845" h="4165600">
                  <a:moveTo>
                    <a:pt x="0" y="0"/>
                  </a:moveTo>
                  <a:lnTo>
                    <a:pt x="3207639" y="4165091"/>
                  </a:lnTo>
                  <a:lnTo>
                    <a:pt x="3331464" y="4165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84504" y="2688335"/>
              <a:ext cx="4577080" cy="4170045"/>
            </a:xfrm>
            <a:custGeom>
              <a:avLst/>
              <a:gdLst/>
              <a:ahLst/>
              <a:cxnLst/>
              <a:rect l="l" t="t" r="r" b="b"/>
              <a:pathLst>
                <a:path w="4577080" h="4170045">
                  <a:moveTo>
                    <a:pt x="0" y="0"/>
                  </a:moveTo>
                  <a:lnTo>
                    <a:pt x="4762" y="4699"/>
                  </a:lnTo>
                  <a:lnTo>
                    <a:pt x="3336798" y="4169663"/>
                  </a:lnTo>
                  <a:lnTo>
                    <a:pt x="4576572" y="4169663"/>
                  </a:lnTo>
                  <a:lnTo>
                    <a:pt x="35712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86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5591" y="2578607"/>
              <a:ext cx="3584575" cy="4279900"/>
            </a:xfrm>
            <a:custGeom>
              <a:avLst/>
              <a:gdLst/>
              <a:ahLst/>
              <a:cxnLst/>
              <a:rect l="l" t="t" r="r" b="b"/>
              <a:pathLst>
                <a:path w="3584575" h="4279900">
                  <a:moveTo>
                    <a:pt x="0" y="0"/>
                  </a:moveTo>
                  <a:lnTo>
                    <a:pt x="0" y="4699"/>
                  </a:lnTo>
                  <a:lnTo>
                    <a:pt x="2693924" y="4279391"/>
                  </a:lnTo>
                  <a:lnTo>
                    <a:pt x="3584448" y="4279391"/>
                  </a:lnTo>
                  <a:lnTo>
                    <a:pt x="419087" y="176149"/>
                  </a:lnTo>
                  <a:lnTo>
                    <a:pt x="361937" y="95250"/>
                  </a:lnTo>
                  <a:lnTo>
                    <a:pt x="35717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331711" y="0"/>
            <a:ext cx="503618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0" b="1">
                <a:latin typeface="Corbel"/>
                <a:cs typeface="Corbel"/>
              </a:rPr>
              <a:t>Spherical</a:t>
            </a:r>
            <a:r>
              <a:rPr dirty="0" sz="5400" spc="-25" b="1">
                <a:latin typeface="Corbel"/>
                <a:cs typeface="Corbel"/>
              </a:rPr>
              <a:t> </a:t>
            </a:r>
            <a:r>
              <a:rPr dirty="0" sz="5400" spc="-10" b="1">
                <a:latin typeface="Corbel"/>
                <a:cs typeface="Corbel"/>
              </a:rPr>
              <a:t>Mirrors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0576" y="911478"/>
            <a:ext cx="7967980" cy="5744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3855" indent="-351790">
              <a:lnSpc>
                <a:spcPts val="3085"/>
              </a:lnSpc>
              <a:buClr>
                <a:srgbClr val="688627"/>
              </a:buClr>
              <a:buSzPct val="139583"/>
              <a:buFont typeface="Wingdings"/>
              <a:buChar char=""/>
              <a:tabLst>
                <a:tab pos="364490" algn="l"/>
              </a:tabLst>
            </a:pP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 spc="-5">
                <a:latin typeface="Calibri"/>
                <a:cs typeface="Calibri"/>
              </a:rPr>
              <a:t>whose polished, </a:t>
            </a:r>
            <a:r>
              <a:rPr dirty="0" sz="2400" spc="-10">
                <a:latin typeface="Calibri"/>
                <a:cs typeface="Calibri"/>
              </a:rPr>
              <a:t>reflecting surface </a:t>
            </a:r>
            <a:r>
              <a:rPr dirty="0" sz="2400">
                <a:latin typeface="Calibri"/>
                <a:cs typeface="Calibri"/>
              </a:rPr>
              <a:t>is a </a:t>
            </a:r>
            <a:r>
              <a:rPr dirty="0" sz="2400" spc="-5">
                <a:latin typeface="Calibri"/>
                <a:cs typeface="Calibri"/>
              </a:rPr>
              <a:t>part of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775"/>
              </a:lnSpc>
            </a:pPr>
            <a:r>
              <a:rPr dirty="0" sz="2400" spc="-10">
                <a:latin typeface="Calibri"/>
                <a:cs typeface="Calibri"/>
              </a:rPr>
              <a:t>hollow sphere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glass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 spc="-10">
                <a:latin typeface="Calibri"/>
                <a:cs typeface="Calibri"/>
              </a:rPr>
              <a:t>plastic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called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spherical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mirror.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97600"/>
              </a:lnSpc>
              <a:spcBef>
                <a:spcPts val="225"/>
              </a:spcBef>
              <a:buClr>
                <a:srgbClr val="688627"/>
              </a:buClr>
              <a:buSzPct val="139583"/>
              <a:buFont typeface="Wingdings"/>
              <a:buChar char=""/>
              <a:tabLst>
                <a:tab pos="364490" algn="l"/>
              </a:tabLst>
            </a:pPr>
            <a:r>
              <a:rPr dirty="0" sz="2400">
                <a:latin typeface="Calibri"/>
                <a:cs typeface="Calibri"/>
              </a:rPr>
              <a:t>In a </a:t>
            </a:r>
            <a:r>
              <a:rPr dirty="0" sz="2400" spc="-5">
                <a:latin typeface="Calibri"/>
                <a:cs typeface="Calibri"/>
              </a:rPr>
              <a:t>spherical </a:t>
            </a:r>
            <a:r>
              <a:rPr dirty="0" sz="2400" spc="-35">
                <a:latin typeface="Calibri"/>
                <a:cs typeface="Calibri"/>
              </a:rPr>
              <a:t>mirror, </a:t>
            </a:r>
            <a:r>
              <a:rPr dirty="0" sz="2400" spc="-5">
                <a:latin typeface="Calibri"/>
                <a:cs typeface="Calibri"/>
              </a:rPr>
              <a:t>one 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two </a:t>
            </a:r>
            <a:r>
              <a:rPr dirty="0" sz="2400" spc="-5">
                <a:latin typeface="Calibri"/>
                <a:cs typeface="Calibri"/>
              </a:rPr>
              <a:t>curved </a:t>
            </a:r>
            <a:r>
              <a:rPr dirty="0" sz="2400" spc="-10">
                <a:latin typeface="Calibri"/>
                <a:cs typeface="Calibri"/>
              </a:rPr>
              <a:t>surfaces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15">
                <a:latin typeface="Calibri"/>
                <a:cs typeface="Calibri"/>
              </a:rPr>
              <a:t>coated  </a:t>
            </a:r>
            <a:r>
              <a:rPr dirty="0" sz="2400">
                <a:latin typeface="Calibri"/>
                <a:cs typeface="Calibri"/>
              </a:rPr>
              <a:t>with a thin </a:t>
            </a:r>
            <a:r>
              <a:rPr dirty="0" sz="2400" spc="-15">
                <a:latin typeface="Calibri"/>
                <a:cs typeface="Calibri"/>
              </a:rPr>
              <a:t>layer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silver </a:t>
            </a:r>
            <a:r>
              <a:rPr dirty="0" sz="2400" spc="-15">
                <a:latin typeface="Calibri"/>
                <a:cs typeface="Calibri"/>
              </a:rPr>
              <a:t>followed </a:t>
            </a:r>
            <a:r>
              <a:rPr dirty="0" sz="2400" spc="-10">
                <a:latin typeface="Calibri"/>
                <a:cs typeface="Calibri"/>
              </a:rPr>
              <a:t>by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coating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5">
                <a:latin typeface="Calibri"/>
                <a:cs typeface="Calibri"/>
              </a:rPr>
              <a:t>red </a:t>
            </a:r>
            <a:r>
              <a:rPr dirty="0" sz="2400">
                <a:latin typeface="Calibri"/>
                <a:cs typeface="Calibri"/>
              </a:rPr>
              <a:t>lead  </a:t>
            </a:r>
            <a:r>
              <a:rPr dirty="0" sz="2400" spc="-15">
                <a:latin typeface="Calibri"/>
                <a:cs typeface="Calibri"/>
              </a:rPr>
              <a:t>oxide </a:t>
            </a:r>
            <a:r>
              <a:rPr dirty="0" sz="2400" spc="-10">
                <a:latin typeface="Calibri"/>
                <a:cs typeface="Calibri"/>
              </a:rPr>
              <a:t>paint. </a:t>
            </a:r>
            <a:r>
              <a:rPr dirty="0" sz="2400" spc="-5">
                <a:latin typeface="Calibri"/>
                <a:cs typeface="Calibri"/>
              </a:rPr>
              <a:t>Thus, one side 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spherical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opaque  </a:t>
            </a:r>
            <a:r>
              <a:rPr dirty="0" sz="2400">
                <a:latin typeface="Calibri"/>
                <a:cs typeface="Calibri"/>
              </a:rPr>
              <a:t>and the </a:t>
            </a:r>
            <a:r>
              <a:rPr dirty="0" sz="2400" spc="-5">
                <a:latin typeface="Calibri"/>
                <a:cs typeface="Calibri"/>
              </a:rPr>
              <a:t>other side </a:t>
            </a:r>
            <a:r>
              <a:rPr dirty="0" sz="2400">
                <a:latin typeface="Calibri"/>
                <a:cs typeface="Calibri"/>
              </a:rPr>
              <a:t>is a </a:t>
            </a:r>
            <a:r>
              <a:rPr dirty="0" sz="2400" spc="-5">
                <a:latin typeface="Calibri"/>
                <a:cs typeface="Calibri"/>
              </a:rPr>
              <a:t>highly polished </a:t>
            </a:r>
            <a:r>
              <a:rPr dirty="0" sz="2400" spc="-10">
                <a:latin typeface="Calibri"/>
                <a:cs typeface="Calibri"/>
              </a:rPr>
              <a:t>reflecting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surface</a:t>
            </a:r>
            <a:endParaRPr sz="2400">
              <a:latin typeface="Calibri"/>
              <a:cs typeface="Calibri"/>
            </a:endParaRPr>
          </a:p>
          <a:p>
            <a:pPr marL="431800" indent="-419100">
              <a:lnSpc>
                <a:spcPct val="100000"/>
              </a:lnSpc>
              <a:spcBef>
                <a:spcPts val="1175"/>
              </a:spcBef>
              <a:buClr>
                <a:srgbClr val="688627"/>
              </a:buClr>
              <a:buSzPct val="139583"/>
              <a:buFont typeface="Wingdings"/>
              <a:buChar char=""/>
              <a:tabLst>
                <a:tab pos="431800" algn="l"/>
              </a:tabLst>
            </a:pPr>
            <a:r>
              <a:rPr dirty="0" sz="2400" spc="-5">
                <a:latin typeface="Calibri"/>
                <a:cs typeface="Calibri"/>
              </a:rPr>
              <a:t>Depending upon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nature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reflecting surface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 spc="-35">
                <a:latin typeface="Calibri"/>
                <a:cs typeface="Calibri"/>
              </a:rPr>
              <a:t>mirror,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spherical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classified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as:</a:t>
            </a:r>
            <a:endParaRPr sz="2400">
              <a:latin typeface="Calibri"/>
              <a:cs typeface="Calibri"/>
            </a:endParaRPr>
          </a:p>
          <a:p>
            <a:pPr marL="355600" marR="195580" indent="-342900">
              <a:lnSpc>
                <a:spcPct val="100000"/>
              </a:lnSpc>
              <a:spcBef>
                <a:spcPts val="1175"/>
              </a:spcBef>
              <a:buClr>
                <a:srgbClr val="688627"/>
              </a:buClr>
              <a:buSzPct val="139583"/>
              <a:buFont typeface="Wingdings"/>
              <a:buChar char=""/>
              <a:tabLst>
                <a:tab pos="431800" algn="l"/>
              </a:tabLst>
            </a:pPr>
            <a:r>
              <a:rPr dirty="0" sz="2400" spc="-15">
                <a:latin typeface="Calibri"/>
                <a:cs typeface="Calibri"/>
              </a:rPr>
              <a:t>Concave </a:t>
            </a:r>
            <a:r>
              <a:rPr dirty="0" sz="2400" spc="-10">
                <a:latin typeface="Calibri"/>
                <a:cs typeface="Calibri"/>
              </a:rPr>
              <a:t>Mirror: </a:t>
            </a:r>
            <a:r>
              <a:rPr dirty="0" sz="2400" spc="-15">
                <a:latin typeface="Calibri"/>
                <a:cs typeface="Calibri"/>
              </a:rPr>
              <a:t>Concave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a </a:t>
            </a:r>
            <a:r>
              <a:rPr dirty="0" sz="2400" spc="-5">
                <a:latin typeface="Calibri"/>
                <a:cs typeface="Calibri"/>
              </a:rPr>
              <a:t>spherical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 spc="-5">
                <a:latin typeface="Calibri"/>
                <a:cs typeface="Calibri"/>
              </a:rPr>
              <a:t>whose  </a:t>
            </a:r>
            <a:r>
              <a:rPr dirty="0" sz="2400" spc="-10">
                <a:latin typeface="Calibri"/>
                <a:cs typeface="Calibri"/>
              </a:rPr>
              <a:t>reflecting surface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20">
                <a:latin typeface="Calibri"/>
                <a:cs typeface="Calibri"/>
              </a:rPr>
              <a:t>towards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centre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sphere </a:t>
            </a:r>
            <a:r>
              <a:rPr dirty="0" sz="2400" spc="-5">
                <a:latin typeface="Calibri"/>
                <a:cs typeface="Calibri"/>
              </a:rPr>
              <a:t>of  </a:t>
            </a:r>
            <a:r>
              <a:rPr dirty="0" sz="2400">
                <a:latin typeface="Calibri"/>
                <a:cs typeface="Calibri"/>
              </a:rPr>
              <a:t>which the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a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part.</a:t>
            </a:r>
            <a:endParaRPr sz="2400">
              <a:latin typeface="Calibri"/>
              <a:cs typeface="Calibri"/>
            </a:endParaRPr>
          </a:p>
          <a:p>
            <a:pPr marL="355600" marR="448945" indent="-342900">
              <a:lnSpc>
                <a:spcPct val="96500"/>
              </a:lnSpc>
              <a:spcBef>
                <a:spcPts val="270"/>
              </a:spcBef>
              <a:buClr>
                <a:srgbClr val="688627"/>
              </a:buClr>
              <a:buSzPct val="139583"/>
              <a:buFont typeface="Wingdings"/>
              <a:buChar char=""/>
              <a:tabLst>
                <a:tab pos="364490" algn="l"/>
              </a:tabLst>
            </a:pPr>
            <a:r>
              <a:rPr dirty="0" sz="2400" spc="-20">
                <a:latin typeface="Calibri"/>
                <a:cs typeface="Calibri"/>
              </a:rPr>
              <a:t>Convex </a:t>
            </a:r>
            <a:r>
              <a:rPr dirty="0" sz="2400" spc="-10">
                <a:latin typeface="Calibri"/>
                <a:cs typeface="Calibri"/>
              </a:rPr>
              <a:t>Mirror: </a:t>
            </a:r>
            <a:r>
              <a:rPr dirty="0" sz="2400" spc="-20">
                <a:latin typeface="Calibri"/>
                <a:cs typeface="Calibri"/>
              </a:rPr>
              <a:t>Convex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a </a:t>
            </a:r>
            <a:r>
              <a:rPr dirty="0" sz="2400" spc="-5">
                <a:latin typeface="Calibri"/>
                <a:cs typeface="Calibri"/>
              </a:rPr>
              <a:t>spherical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 spc="-5">
                <a:latin typeface="Calibri"/>
                <a:cs typeface="Calibri"/>
              </a:rPr>
              <a:t>whose  </a:t>
            </a:r>
            <a:r>
              <a:rPr dirty="0" sz="2400" spc="-10">
                <a:latin typeface="Calibri"/>
                <a:cs typeface="Calibri"/>
              </a:rPr>
              <a:t>reflecting surface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25">
                <a:latin typeface="Calibri"/>
                <a:cs typeface="Calibri"/>
              </a:rPr>
              <a:t>away </a:t>
            </a:r>
            <a:r>
              <a:rPr dirty="0" sz="2400" spc="-15">
                <a:latin typeface="Calibri"/>
                <a:cs typeface="Calibri"/>
              </a:rPr>
              <a:t>from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centre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sphere </a:t>
            </a:r>
            <a:r>
              <a:rPr dirty="0" sz="2400" spc="-5">
                <a:latin typeface="Calibri"/>
                <a:cs typeface="Calibri"/>
              </a:rPr>
              <a:t>of  </a:t>
            </a:r>
            <a:r>
              <a:rPr dirty="0" sz="2400">
                <a:latin typeface="Calibri"/>
                <a:cs typeface="Calibri"/>
              </a:rPr>
              <a:t>which the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a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part.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086" y="1336675"/>
            <a:ext cx="376872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3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Uses of </a:t>
            </a:r>
            <a:r>
              <a:rPr dirty="0" u="heavy" sz="32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Convex</a:t>
            </a:r>
            <a:r>
              <a:rPr dirty="0" u="heavy" sz="3200" spc="-6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Mirror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31470" marR="5080">
              <a:lnSpc>
                <a:spcPct val="100000"/>
              </a:lnSpc>
              <a:spcBef>
                <a:spcPts val="95"/>
              </a:spcBef>
              <a:buSzPct val="96428"/>
              <a:buChar char="•"/>
              <a:tabLst>
                <a:tab pos="509905" algn="l"/>
              </a:tabLst>
            </a:pPr>
            <a:r>
              <a:rPr dirty="0" spc="-15"/>
              <a:t>Rear-view mirror </a:t>
            </a:r>
            <a:r>
              <a:rPr dirty="0" spc="-5"/>
              <a:t>in an </a:t>
            </a:r>
            <a:r>
              <a:rPr dirty="0" spc="-10"/>
              <a:t>automobile. This </a:t>
            </a:r>
            <a:r>
              <a:rPr dirty="0" spc="-30"/>
              <a:t>convex </a:t>
            </a:r>
            <a:r>
              <a:rPr dirty="0" spc="-15"/>
              <a:t>mirror </a:t>
            </a:r>
            <a:r>
              <a:rPr dirty="0" spc="-10"/>
              <a:t>gives </a:t>
            </a:r>
            <a:r>
              <a:rPr dirty="0" spc="-5"/>
              <a:t>the  </a:t>
            </a:r>
            <a:r>
              <a:rPr dirty="0" spc="-15"/>
              <a:t>driver </a:t>
            </a:r>
            <a:r>
              <a:rPr dirty="0" spc="-5"/>
              <a:t>a clear </a:t>
            </a:r>
            <a:r>
              <a:rPr dirty="0" spc="-10"/>
              <a:t>view </a:t>
            </a:r>
            <a:r>
              <a:rPr dirty="0" spc="-5"/>
              <a:t>of the </a:t>
            </a:r>
            <a:r>
              <a:rPr dirty="0" spc="-20"/>
              <a:t>traffic </a:t>
            </a:r>
            <a:r>
              <a:rPr dirty="0" spc="-10"/>
              <a:t>approaching </a:t>
            </a:r>
            <a:r>
              <a:rPr dirty="0" spc="-20"/>
              <a:t>from </a:t>
            </a:r>
            <a:r>
              <a:rPr dirty="0" spc="-10"/>
              <a:t>behind </a:t>
            </a:r>
            <a:r>
              <a:rPr dirty="0" spc="-5"/>
              <a:t>as  </a:t>
            </a:r>
            <a:r>
              <a:rPr dirty="0" spc="-30"/>
              <a:t>convex </a:t>
            </a:r>
            <a:r>
              <a:rPr dirty="0" spc="-25"/>
              <a:t>mirrors </a:t>
            </a:r>
            <a:r>
              <a:rPr dirty="0" spc="-20"/>
              <a:t>are </a:t>
            </a:r>
            <a:r>
              <a:rPr dirty="0" spc="-10"/>
              <a:t>curved </a:t>
            </a:r>
            <a:r>
              <a:rPr dirty="0" spc="-15"/>
              <a:t>outwards </a:t>
            </a:r>
            <a:r>
              <a:rPr dirty="0" spc="-5"/>
              <a:t>giving a wider </a:t>
            </a:r>
            <a:r>
              <a:rPr dirty="0" spc="-10"/>
              <a:t>field </a:t>
            </a:r>
            <a:r>
              <a:rPr dirty="0" spc="-5"/>
              <a:t>of</a:t>
            </a:r>
            <a:r>
              <a:rPr dirty="0" spc="210"/>
              <a:t> </a:t>
            </a:r>
            <a:r>
              <a:rPr dirty="0" spc="-45"/>
              <a:t>view.</a:t>
            </a:r>
          </a:p>
          <a:p>
            <a:pPr marL="318770">
              <a:lnSpc>
                <a:spcPct val="100000"/>
              </a:lnSpc>
              <a:spcBef>
                <a:spcPts val="5"/>
              </a:spcBef>
              <a:buFont typeface="Calibri"/>
              <a:buChar char="•"/>
            </a:pPr>
            <a:endParaRPr sz="2750"/>
          </a:p>
          <a:p>
            <a:pPr marL="509270" indent="-178435">
              <a:lnSpc>
                <a:spcPct val="100000"/>
              </a:lnSpc>
              <a:buSzPct val="96428"/>
              <a:buChar char="•"/>
              <a:tabLst>
                <a:tab pos="509905" algn="l"/>
              </a:tabLst>
            </a:pPr>
            <a:r>
              <a:rPr dirty="0" spc="-5"/>
              <a:t>Vigilance </a:t>
            </a:r>
            <a:r>
              <a:rPr dirty="0" spc="-15"/>
              <a:t>mirror </a:t>
            </a:r>
            <a:r>
              <a:rPr dirty="0" spc="-5"/>
              <a:t>in </a:t>
            </a:r>
            <a:r>
              <a:rPr dirty="0" spc="-15"/>
              <a:t>departmental</a:t>
            </a:r>
            <a:r>
              <a:rPr dirty="0" spc="65"/>
              <a:t> </a:t>
            </a:r>
            <a:r>
              <a:rPr dirty="0" spc="-20"/>
              <a:t>stores</a:t>
            </a:r>
          </a:p>
          <a:p>
            <a:pPr marL="318770">
              <a:lnSpc>
                <a:spcPct val="100000"/>
              </a:lnSpc>
              <a:spcBef>
                <a:spcPts val="5"/>
              </a:spcBef>
              <a:buFont typeface="Calibri"/>
              <a:buChar char="•"/>
            </a:pPr>
            <a:endParaRPr sz="2750"/>
          </a:p>
          <a:p>
            <a:pPr marL="331470" marR="264795">
              <a:lnSpc>
                <a:spcPct val="100000"/>
              </a:lnSpc>
              <a:buSzPct val="96428"/>
              <a:buChar char="•"/>
              <a:tabLst>
                <a:tab pos="509905" algn="l"/>
              </a:tabLst>
            </a:pPr>
            <a:r>
              <a:rPr dirty="0" spc="-15"/>
              <a:t>Reflector </a:t>
            </a:r>
            <a:r>
              <a:rPr dirty="0" spc="-5"/>
              <a:t>in </a:t>
            </a:r>
            <a:r>
              <a:rPr dirty="0" spc="-20"/>
              <a:t>street </a:t>
            </a:r>
            <a:r>
              <a:rPr dirty="0" spc="-5"/>
              <a:t>lamps so </a:t>
            </a:r>
            <a:r>
              <a:rPr dirty="0"/>
              <a:t>as </a:t>
            </a:r>
            <a:r>
              <a:rPr dirty="0" spc="-20"/>
              <a:t>to diverge </a:t>
            </a:r>
            <a:r>
              <a:rPr dirty="0" spc="-5"/>
              <a:t>the </a:t>
            </a:r>
            <a:r>
              <a:rPr dirty="0" spc="-10"/>
              <a:t>light </a:t>
            </a:r>
            <a:r>
              <a:rPr dirty="0" spc="-15"/>
              <a:t>over </a:t>
            </a:r>
            <a:r>
              <a:rPr dirty="0" spc="-5"/>
              <a:t>a </a:t>
            </a:r>
            <a:r>
              <a:rPr dirty="0" spc="-15"/>
              <a:t>large  area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545591" y="0"/>
            <a:ext cx="5015865" cy="6858000"/>
            <a:chOff x="545591" y="0"/>
            <a:chExt cx="5015865" cy="6858000"/>
          </a:xfrm>
        </p:grpSpPr>
        <p:sp>
          <p:nvSpPr>
            <p:cNvPr id="4" name="object 4"/>
            <p:cNvSpPr/>
            <p:nvPr/>
          </p:nvSpPr>
          <p:spPr>
            <a:xfrm>
              <a:off x="984504" y="0"/>
              <a:ext cx="1062990" cy="2778760"/>
            </a:xfrm>
            <a:custGeom>
              <a:avLst/>
              <a:gdLst/>
              <a:ahLst/>
              <a:cxnLst/>
              <a:rect l="l" t="t" r="r" b="b"/>
              <a:pathLst>
                <a:path w="1062989" h="2778760">
                  <a:moveTo>
                    <a:pt x="1062591" y="0"/>
                  </a:moveTo>
                  <a:lnTo>
                    <a:pt x="681592" y="0"/>
                  </a:lnTo>
                  <a:lnTo>
                    <a:pt x="0" y="2687828"/>
                  </a:lnTo>
                  <a:lnTo>
                    <a:pt x="357251" y="2778252"/>
                  </a:lnTo>
                  <a:lnTo>
                    <a:pt x="1062591" y="0"/>
                  </a:lnTo>
                  <a:close/>
                </a:path>
              </a:pathLst>
            </a:custGeom>
            <a:solidFill>
              <a:srgbClr val="8AB4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45591" y="0"/>
              <a:ext cx="1035685" cy="2668905"/>
            </a:xfrm>
            <a:custGeom>
              <a:avLst/>
              <a:gdLst/>
              <a:ahLst/>
              <a:cxnLst/>
              <a:rect l="l" t="t" r="r" b="b"/>
              <a:pathLst>
                <a:path w="1035685" h="2668905">
                  <a:moveTo>
                    <a:pt x="1035159" y="0"/>
                  </a:moveTo>
                  <a:lnTo>
                    <a:pt x="652106" y="0"/>
                  </a:lnTo>
                  <a:lnTo>
                    <a:pt x="0" y="2578100"/>
                  </a:lnTo>
                  <a:lnTo>
                    <a:pt x="348094" y="2663825"/>
                  </a:lnTo>
                  <a:lnTo>
                    <a:pt x="357632" y="2668524"/>
                  </a:lnTo>
                  <a:lnTo>
                    <a:pt x="1035159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45591" y="2583179"/>
              <a:ext cx="2694940" cy="4274820"/>
            </a:xfrm>
            <a:custGeom>
              <a:avLst/>
              <a:gdLst/>
              <a:ahLst/>
              <a:cxnLst/>
              <a:rect l="l" t="t" r="r" b="b"/>
              <a:pathLst>
                <a:path w="2694940" h="4274820">
                  <a:moveTo>
                    <a:pt x="0" y="0"/>
                  </a:moveTo>
                  <a:lnTo>
                    <a:pt x="2575306" y="4274819"/>
                  </a:lnTo>
                  <a:lnTo>
                    <a:pt x="2694432" y="42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89075" y="2692907"/>
              <a:ext cx="3331845" cy="4165600"/>
            </a:xfrm>
            <a:custGeom>
              <a:avLst/>
              <a:gdLst/>
              <a:ahLst/>
              <a:cxnLst/>
              <a:rect l="l" t="t" r="r" b="b"/>
              <a:pathLst>
                <a:path w="3331845" h="4165600">
                  <a:moveTo>
                    <a:pt x="0" y="0"/>
                  </a:moveTo>
                  <a:lnTo>
                    <a:pt x="3207639" y="4165091"/>
                  </a:lnTo>
                  <a:lnTo>
                    <a:pt x="3331464" y="4165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84504" y="2688335"/>
              <a:ext cx="4577080" cy="4170045"/>
            </a:xfrm>
            <a:custGeom>
              <a:avLst/>
              <a:gdLst/>
              <a:ahLst/>
              <a:cxnLst/>
              <a:rect l="l" t="t" r="r" b="b"/>
              <a:pathLst>
                <a:path w="4577080" h="4170045">
                  <a:moveTo>
                    <a:pt x="0" y="0"/>
                  </a:moveTo>
                  <a:lnTo>
                    <a:pt x="4762" y="4699"/>
                  </a:lnTo>
                  <a:lnTo>
                    <a:pt x="3336798" y="4169663"/>
                  </a:lnTo>
                  <a:lnTo>
                    <a:pt x="4576572" y="4169663"/>
                  </a:lnTo>
                  <a:lnTo>
                    <a:pt x="35712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86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5591" y="2578607"/>
              <a:ext cx="3584575" cy="4279900"/>
            </a:xfrm>
            <a:custGeom>
              <a:avLst/>
              <a:gdLst/>
              <a:ahLst/>
              <a:cxnLst/>
              <a:rect l="l" t="t" r="r" b="b"/>
              <a:pathLst>
                <a:path w="3584575" h="4279900">
                  <a:moveTo>
                    <a:pt x="0" y="0"/>
                  </a:moveTo>
                  <a:lnTo>
                    <a:pt x="0" y="4699"/>
                  </a:lnTo>
                  <a:lnTo>
                    <a:pt x="2693924" y="4279391"/>
                  </a:lnTo>
                  <a:lnTo>
                    <a:pt x="3584448" y="4279391"/>
                  </a:lnTo>
                  <a:lnTo>
                    <a:pt x="419087" y="176149"/>
                  </a:lnTo>
                  <a:lnTo>
                    <a:pt x="361937" y="95250"/>
                  </a:lnTo>
                  <a:lnTo>
                    <a:pt x="357174" y="904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875403" y="0"/>
            <a:ext cx="710438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latin typeface="Corbel"/>
                <a:cs typeface="Corbel"/>
              </a:rPr>
              <a:t>Parts </a:t>
            </a:r>
            <a:r>
              <a:rPr dirty="0" sz="5400" spc="-10" b="1">
                <a:latin typeface="Corbel"/>
                <a:cs typeface="Corbel"/>
              </a:rPr>
              <a:t>of </a:t>
            </a:r>
            <a:r>
              <a:rPr dirty="0" sz="5400" b="1">
                <a:latin typeface="Corbel"/>
                <a:cs typeface="Corbel"/>
              </a:rPr>
              <a:t>spherical</a:t>
            </a:r>
            <a:r>
              <a:rPr dirty="0" sz="5400" spc="-75" b="1">
                <a:latin typeface="Corbel"/>
                <a:cs typeface="Corbel"/>
              </a:rPr>
              <a:t> </a:t>
            </a:r>
            <a:r>
              <a:rPr dirty="0" sz="5400" spc="-10" b="1">
                <a:latin typeface="Corbel"/>
                <a:cs typeface="Corbel"/>
              </a:rPr>
              <a:t>mirror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77439" y="660653"/>
            <a:ext cx="9074785" cy="6259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99109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Centre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Curvature </a:t>
            </a:r>
            <a:r>
              <a:rPr dirty="0" sz="2400">
                <a:latin typeface="Calibri"/>
                <a:cs typeface="Calibri"/>
              </a:rPr>
              <a:t>is the </a:t>
            </a:r>
            <a:r>
              <a:rPr dirty="0" sz="2400" spc="-10">
                <a:latin typeface="Calibri"/>
                <a:cs typeface="Calibri"/>
              </a:rPr>
              <a:t>centre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sphere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which the </a:t>
            </a:r>
            <a:r>
              <a:rPr dirty="0" sz="2400" spc="-5">
                <a:latin typeface="Calibri"/>
                <a:cs typeface="Calibri"/>
              </a:rPr>
              <a:t>spherical 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 spc="-15">
                <a:latin typeface="Calibri"/>
                <a:cs typeface="Calibri"/>
              </a:rPr>
              <a:t>forms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part. </a:t>
            </a:r>
            <a:r>
              <a:rPr dirty="0" sz="2400">
                <a:latin typeface="Calibri"/>
                <a:cs typeface="Calibri"/>
              </a:rPr>
              <a:t>It is </a:t>
            </a:r>
            <a:r>
              <a:rPr dirty="0" sz="2400" spc="-10">
                <a:latin typeface="Calibri"/>
                <a:cs typeface="Calibri"/>
              </a:rPr>
              <a:t>denoted by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letter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C.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2400">
                <a:latin typeface="Calibri"/>
                <a:cs typeface="Calibri"/>
              </a:rPr>
              <a:t>Radius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Curvature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radius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sphere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which the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part. </a:t>
            </a:r>
            <a:r>
              <a:rPr dirty="0" sz="2400">
                <a:latin typeface="Calibri"/>
                <a:cs typeface="Calibri"/>
              </a:rPr>
              <a:t>It is </a:t>
            </a:r>
            <a:r>
              <a:rPr dirty="0" sz="2400" spc="-10">
                <a:latin typeface="Calibri"/>
                <a:cs typeface="Calibri"/>
              </a:rPr>
              <a:t>represented by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letter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R.</a:t>
            </a:r>
            <a:endParaRPr sz="2400">
              <a:latin typeface="Calibri"/>
              <a:cs typeface="Calibri"/>
            </a:endParaRPr>
          </a:p>
          <a:p>
            <a:pPr marL="12700" marR="170815">
              <a:lnSpc>
                <a:spcPct val="100000"/>
              </a:lnSpc>
              <a:spcBef>
                <a:spcPts val="1180"/>
              </a:spcBef>
            </a:pPr>
            <a:r>
              <a:rPr dirty="0" sz="2400" spc="-5">
                <a:latin typeface="Calibri"/>
                <a:cs typeface="Calibri"/>
              </a:rPr>
              <a:t>Linear aperture </a:t>
            </a:r>
            <a:r>
              <a:rPr dirty="0" sz="2400">
                <a:latin typeface="Calibri"/>
                <a:cs typeface="Calibri"/>
              </a:rPr>
              <a:t>is the </a:t>
            </a:r>
            <a:r>
              <a:rPr dirty="0" sz="2400" spc="-10">
                <a:latin typeface="Calibri"/>
                <a:cs typeface="Calibri"/>
              </a:rPr>
              <a:t>distance </a:t>
            </a:r>
            <a:r>
              <a:rPr dirty="0" sz="2400" spc="-5">
                <a:latin typeface="Calibri"/>
                <a:cs typeface="Calibri"/>
              </a:rPr>
              <a:t>between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extreme points </a:t>
            </a:r>
            <a:r>
              <a:rPr dirty="0" sz="2400" spc="-5">
                <a:latin typeface="Calibri"/>
                <a:cs typeface="Calibri"/>
              </a:rPr>
              <a:t>(X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Y) on  </a:t>
            </a:r>
            <a:r>
              <a:rPr dirty="0" sz="2400">
                <a:latin typeface="Calibri"/>
                <a:cs typeface="Calibri"/>
              </a:rPr>
              <a:t>the periphery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mirror.</a:t>
            </a:r>
            <a:endParaRPr sz="2400">
              <a:latin typeface="Calibri"/>
              <a:cs typeface="Calibri"/>
            </a:endParaRPr>
          </a:p>
          <a:p>
            <a:pPr marL="12700" marR="1231900">
              <a:lnSpc>
                <a:spcPct val="100000"/>
              </a:lnSpc>
              <a:spcBef>
                <a:spcPts val="1175"/>
              </a:spcBef>
            </a:pPr>
            <a:r>
              <a:rPr dirty="0" sz="2400" spc="-15" b="1">
                <a:latin typeface="Calibri"/>
                <a:cs typeface="Calibri"/>
              </a:rPr>
              <a:t>Pole </a:t>
            </a:r>
            <a:r>
              <a:rPr dirty="0" sz="2400">
                <a:latin typeface="Calibri"/>
                <a:cs typeface="Calibri"/>
              </a:rPr>
              <a:t>is the </a:t>
            </a:r>
            <a:r>
              <a:rPr dirty="0" sz="2400" spc="-5">
                <a:latin typeface="Calibri"/>
                <a:cs typeface="Calibri"/>
              </a:rPr>
              <a:t>midpoint 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aperture of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spherical </a:t>
            </a:r>
            <a:r>
              <a:rPr dirty="0" sz="2400" spc="-40">
                <a:latin typeface="Calibri"/>
                <a:cs typeface="Calibri"/>
              </a:rPr>
              <a:t>mirror. </a:t>
            </a:r>
            <a:r>
              <a:rPr dirty="0" sz="2400">
                <a:latin typeface="Calibri"/>
                <a:cs typeface="Calibri"/>
              </a:rPr>
              <a:t>It is  </a:t>
            </a:r>
            <a:r>
              <a:rPr dirty="0" sz="2400" spc="-10">
                <a:latin typeface="Calibri"/>
                <a:cs typeface="Calibri"/>
              </a:rPr>
              <a:t>represented by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letter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5">
                <a:latin typeface="Calibri"/>
                <a:cs typeface="Calibri"/>
              </a:rPr>
              <a:t>P.</a:t>
            </a:r>
            <a:endParaRPr sz="2400">
              <a:latin typeface="Calibri"/>
              <a:cs typeface="Calibri"/>
            </a:endParaRPr>
          </a:p>
          <a:p>
            <a:pPr marL="12700" marR="121920">
              <a:lnSpc>
                <a:spcPct val="100000"/>
              </a:lnSpc>
              <a:spcBef>
                <a:spcPts val="1175"/>
              </a:spcBef>
            </a:pPr>
            <a:r>
              <a:rPr dirty="0" sz="2400" spc="-5" b="1">
                <a:latin typeface="Calibri"/>
                <a:cs typeface="Calibri"/>
              </a:rPr>
              <a:t>Principal </a:t>
            </a:r>
            <a:r>
              <a:rPr dirty="0" sz="2400" spc="-10" b="1">
                <a:latin typeface="Calibri"/>
                <a:cs typeface="Calibri"/>
              </a:rPr>
              <a:t>axis </a:t>
            </a:r>
            <a:r>
              <a:rPr dirty="0" sz="2400">
                <a:latin typeface="Calibri"/>
                <a:cs typeface="Calibri"/>
              </a:rPr>
              <a:t>is the </a:t>
            </a:r>
            <a:r>
              <a:rPr dirty="0" sz="2400" spc="-15">
                <a:latin typeface="Calibri"/>
                <a:cs typeface="Calibri"/>
              </a:rPr>
              <a:t>straight </a:t>
            </a:r>
            <a:r>
              <a:rPr dirty="0" sz="2400">
                <a:latin typeface="Calibri"/>
                <a:cs typeface="Calibri"/>
              </a:rPr>
              <a:t>line </a:t>
            </a:r>
            <a:r>
              <a:rPr dirty="0" sz="2400" spc="-5">
                <a:latin typeface="Calibri"/>
                <a:cs typeface="Calibri"/>
              </a:rPr>
              <a:t>passing </a:t>
            </a:r>
            <a:r>
              <a:rPr dirty="0" sz="2400" spc="-10">
                <a:latin typeface="Calibri"/>
                <a:cs typeface="Calibri"/>
              </a:rPr>
              <a:t>through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pole </a:t>
            </a:r>
            <a:r>
              <a:rPr dirty="0" sz="2400">
                <a:latin typeface="Calibri"/>
                <a:cs typeface="Calibri"/>
              </a:rPr>
              <a:t>and the </a:t>
            </a:r>
            <a:r>
              <a:rPr dirty="0" sz="2400" spc="-10">
                <a:latin typeface="Calibri"/>
                <a:cs typeface="Calibri"/>
              </a:rPr>
              <a:t>centre 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curvature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spherical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mirror.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80"/>
              </a:spcBef>
            </a:pPr>
            <a:r>
              <a:rPr dirty="0" sz="2400" spc="-5" b="1">
                <a:latin typeface="Calibri"/>
                <a:cs typeface="Calibri"/>
              </a:rPr>
              <a:t>Principal Focus </a:t>
            </a:r>
            <a:r>
              <a:rPr dirty="0" sz="2400" b="1">
                <a:latin typeface="Calibri"/>
                <a:cs typeface="Calibri"/>
              </a:rPr>
              <a:t>or </a:t>
            </a:r>
            <a:r>
              <a:rPr dirty="0" sz="2400" spc="-5" b="1">
                <a:latin typeface="Calibri"/>
                <a:cs typeface="Calibri"/>
              </a:rPr>
              <a:t>Focus</a:t>
            </a:r>
            <a:r>
              <a:rPr dirty="0" sz="2400" spc="-5">
                <a:latin typeface="Calibri"/>
                <a:cs typeface="Calibri"/>
              </a:rPr>
              <a:t>-The </a:t>
            </a:r>
            <a:r>
              <a:rPr dirty="0" sz="2400" spc="-30">
                <a:latin typeface="Calibri"/>
                <a:cs typeface="Calibri"/>
              </a:rPr>
              <a:t>rays </a:t>
            </a:r>
            <a:r>
              <a:rPr dirty="0" sz="2400" spc="-10">
                <a:latin typeface="Calibri"/>
                <a:cs typeface="Calibri"/>
              </a:rPr>
              <a:t>of light parallel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principal </a:t>
            </a:r>
            <a:r>
              <a:rPr dirty="0" sz="2400" spc="-10">
                <a:latin typeface="Calibri"/>
                <a:cs typeface="Calibri"/>
              </a:rPr>
              <a:t>axis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a  </a:t>
            </a:r>
            <a:r>
              <a:rPr dirty="0" sz="2400" spc="-10">
                <a:latin typeface="Calibri"/>
                <a:cs typeface="Calibri"/>
              </a:rPr>
              <a:t>mirror after reflection, </a:t>
            </a:r>
            <a:r>
              <a:rPr dirty="0" sz="2400">
                <a:latin typeface="Calibri"/>
                <a:cs typeface="Calibri"/>
              </a:rPr>
              <a:t>either </a:t>
            </a:r>
            <a:r>
              <a:rPr dirty="0" sz="2400" spc="-5">
                <a:latin typeface="Calibri"/>
                <a:cs typeface="Calibri"/>
              </a:rPr>
              <a:t>pass </a:t>
            </a:r>
            <a:r>
              <a:rPr dirty="0" sz="2400" spc="-10">
                <a:latin typeface="Calibri"/>
                <a:cs typeface="Calibri"/>
              </a:rPr>
              <a:t>through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point </a:t>
            </a:r>
            <a:r>
              <a:rPr dirty="0" sz="2400" spc="-5">
                <a:latin typeface="Calibri"/>
                <a:cs typeface="Calibri"/>
              </a:rPr>
              <a:t>(in case of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20">
                <a:latin typeface="Calibri"/>
                <a:cs typeface="Calibri"/>
              </a:rPr>
              <a:t>concave  </a:t>
            </a:r>
            <a:r>
              <a:rPr dirty="0" sz="2400" spc="-10">
                <a:latin typeface="Calibri"/>
                <a:cs typeface="Calibri"/>
              </a:rPr>
              <a:t>mirror)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>
                <a:latin typeface="Calibri"/>
                <a:cs typeface="Calibri"/>
              </a:rPr>
              <a:t>appear </a:t>
            </a:r>
            <a:r>
              <a:rPr dirty="0" sz="2400" spc="-15">
                <a:latin typeface="Calibri"/>
                <a:cs typeface="Calibri"/>
              </a:rPr>
              <a:t>to diverge from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point </a:t>
            </a:r>
            <a:r>
              <a:rPr dirty="0" sz="2400" spc="-5">
                <a:latin typeface="Calibri"/>
                <a:cs typeface="Calibri"/>
              </a:rPr>
              <a:t>(in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case of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25">
                <a:latin typeface="Calibri"/>
                <a:cs typeface="Calibri"/>
              </a:rPr>
              <a:t>convex </a:t>
            </a:r>
            <a:r>
              <a:rPr dirty="0" sz="2400" spc="-10">
                <a:latin typeface="Calibri"/>
                <a:cs typeface="Calibri"/>
              </a:rPr>
              <a:t>mirror)  </a:t>
            </a:r>
            <a:r>
              <a:rPr dirty="0" sz="2400" spc="-5">
                <a:latin typeface="Calibri"/>
                <a:cs typeface="Calibri"/>
              </a:rPr>
              <a:t>on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principal </a:t>
            </a:r>
            <a:r>
              <a:rPr dirty="0" sz="2400" spc="-10">
                <a:latin typeface="Calibri"/>
                <a:cs typeface="Calibri"/>
              </a:rPr>
              <a:t>axis </a:t>
            </a:r>
            <a:r>
              <a:rPr dirty="0" sz="2400">
                <a:latin typeface="Calibri"/>
                <a:cs typeface="Calibri"/>
              </a:rPr>
              <a:t>and this </a:t>
            </a:r>
            <a:r>
              <a:rPr dirty="0" sz="2400" spc="-10">
                <a:latin typeface="Calibri"/>
                <a:cs typeface="Calibri"/>
              </a:rPr>
              <a:t>point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20">
                <a:latin typeface="Calibri"/>
                <a:cs typeface="Calibri"/>
              </a:rPr>
              <a:t>referred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>
                <a:latin typeface="Calibri"/>
                <a:cs typeface="Calibri"/>
              </a:rPr>
              <a:t>as the </a:t>
            </a:r>
            <a:r>
              <a:rPr dirty="0" sz="2400" spc="-5">
                <a:latin typeface="Calibri"/>
                <a:cs typeface="Calibri"/>
              </a:rPr>
              <a:t>principal </a:t>
            </a:r>
            <a:r>
              <a:rPr dirty="0" sz="2400" spc="-15">
                <a:latin typeface="Calibri"/>
                <a:cs typeface="Calibri"/>
              </a:rPr>
              <a:t>focus </a:t>
            </a:r>
            <a:r>
              <a:rPr dirty="0" sz="2400" spc="-10">
                <a:latin typeface="Calibri"/>
                <a:cs typeface="Calibri"/>
              </a:rPr>
              <a:t>or  </a:t>
            </a:r>
            <a:r>
              <a:rPr dirty="0" sz="2400" spc="-20">
                <a:latin typeface="Calibri"/>
                <a:cs typeface="Calibri"/>
              </a:rPr>
              <a:t>focal </a:t>
            </a:r>
            <a:r>
              <a:rPr dirty="0" sz="2400" spc="-10">
                <a:latin typeface="Calibri"/>
                <a:cs typeface="Calibri"/>
              </a:rPr>
              <a:t>point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mirror.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7899" y="445008"/>
            <a:ext cx="9613392" cy="61645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6814" y="203403"/>
            <a:ext cx="453453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1">
                <a:latin typeface="Corbel"/>
                <a:cs typeface="Corbel"/>
              </a:rPr>
              <a:t>Image</a:t>
            </a:r>
            <a:r>
              <a:rPr dirty="0" sz="4900" spc="-30" b="1">
                <a:latin typeface="Corbel"/>
                <a:cs typeface="Corbel"/>
              </a:rPr>
              <a:t> </a:t>
            </a:r>
            <a:r>
              <a:rPr dirty="0" sz="4900" spc="-10" b="1">
                <a:latin typeface="Corbel"/>
                <a:cs typeface="Corbel"/>
              </a:rPr>
              <a:t>formation</a:t>
            </a:r>
            <a:endParaRPr sz="49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3369" y="1779219"/>
            <a:ext cx="9709150" cy="444627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299085" marR="1082040" indent="-287020">
              <a:lnSpc>
                <a:spcPts val="3240"/>
              </a:lnSpc>
              <a:spcBef>
                <a:spcPts val="509"/>
              </a:spcBef>
              <a:buClr>
                <a:srgbClr val="688627"/>
              </a:buClr>
              <a:buSzPct val="145000"/>
              <a:buFont typeface="Arial"/>
              <a:buChar char="•"/>
              <a:tabLst>
                <a:tab pos="299720" algn="l"/>
              </a:tabLst>
            </a:pPr>
            <a:r>
              <a:rPr dirty="0" sz="3000" spc="-5">
                <a:latin typeface="Corbel"/>
                <a:cs typeface="Corbel"/>
              </a:rPr>
              <a:t>Formation of </a:t>
            </a:r>
            <a:r>
              <a:rPr dirty="0" sz="3000">
                <a:latin typeface="Corbel"/>
                <a:cs typeface="Corbel"/>
              </a:rPr>
              <a:t>an image by mirrors is </a:t>
            </a:r>
            <a:r>
              <a:rPr dirty="0" sz="3000" spc="-5">
                <a:latin typeface="Corbel"/>
                <a:cs typeface="Corbel"/>
              </a:rPr>
              <a:t>usually shown </a:t>
            </a:r>
            <a:r>
              <a:rPr dirty="0" sz="3000">
                <a:latin typeface="Corbel"/>
                <a:cs typeface="Corbel"/>
              </a:rPr>
              <a:t>by  </a:t>
            </a:r>
            <a:r>
              <a:rPr dirty="0" sz="3000" spc="-5">
                <a:latin typeface="Corbel"/>
                <a:cs typeface="Corbel"/>
              </a:rPr>
              <a:t>constructing </a:t>
            </a:r>
            <a:r>
              <a:rPr dirty="0" sz="3000">
                <a:latin typeface="Corbel"/>
                <a:cs typeface="Corbel"/>
              </a:rPr>
              <a:t>ray</a:t>
            </a:r>
            <a:r>
              <a:rPr dirty="0" sz="3000" spc="-30">
                <a:latin typeface="Corbel"/>
                <a:cs typeface="Corbel"/>
              </a:rPr>
              <a:t> </a:t>
            </a:r>
            <a:r>
              <a:rPr dirty="0" sz="3000" spc="-5">
                <a:latin typeface="Corbel"/>
                <a:cs typeface="Corbel"/>
              </a:rPr>
              <a:t>diagrams.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688627"/>
              </a:buClr>
              <a:buFont typeface="Arial"/>
              <a:buChar char="•"/>
            </a:pPr>
            <a:endParaRPr sz="3000">
              <a:latin typeface="Corbel"/>
              <a:cs typeface="Corbel"/>
            </a:endParaRPr>
          </a:p>
          <a:p>
            <a:pPr marL="299085" marR="5080" indent="-287020">
              <a:lnSpc>
                <a:spcPts val="3240"/>
              </a:lnSpc>
              <a:spcBef>
                <a:spcPts val="2220"/>
              </a:spcBef>
              <a:buClr>
                <a:srgbClr val="688627"/>
              </a:buClr>
              <a:buSzPct val="145000"/>
              <a:buFont typeface="Arial"/>
              <a:buChar char="•"/>
              <a:tabLst>
                <a:tab pos="299720" algn="l"/>
              </a:tabLst>
            </a:pPr>
            <a:r>
              <a:rPr dirty="0" sz="3000" spc="-95">
                <a:latin typeface="Corbel"/>
                <a:cs typeface="Corbel"/>
              </a:rPr>
              <a:t>To </a:t>
            </a:r>
            <a:r>
              <a:rPr dirty="0" sz="3000" spc="-5">
                <a:latin typeface="Corbel"/>
                <a:cs typeface="Corbel"/>
              </a:rPr>
              <a:t>construct </a:t>
            </a:r>
            <a:r>
              <a:rPr dirty="0" sz="3000">
                <a:latin typeface="Corbel"/>
                <a:cs typeface="Corbel"/>
              </a:rPr>
              <a:t>a ray </a:t>
            </a:r>
            <a:r>
              <a:rPr dirty="0" sz="3000" spc="-5">
                <a:latin typeface="Corbel"/>
                <a:cs typeface="Corbel"/>
              </a:rPr>
              <a:t>diagram, </a:t>
            </a:r>
            <a:r>
              <a:rPr dirty="0" sz="3000">
                <a:latin typeface="Corbel"/>
                <a:cs typeface="Corbel"/>
              </a:rPr>
              <a:t>we </a:t>
            </a:r>
            <a:r>
              <a:rPr dirty="0" sz="3000" spc="-5">
                <a:latin typeface="Corbel"/>
                <a:cs typeface="Corbel"/>
              </a:rPr>
              <a:t>need </a:t>
            </a:r>
            <a:r>
              <a:rPr dirty="0" sz="3000">
                <a:latin typeface="Corbel"/>
                <a:cs typeface="Corbel"/>
              </a:rPr>
              <a:t>at </a:t>
            </a:r>
            <a:r>
              <a:rPr dirty="0" sz="3000" spc="-5">
                <a:latin typeface="Corbel"/>
                <a:cs typeface="Corbel"/>
              </a:rPr>
              <a:t>least two </a:t>
            </a:r>
            <a:r>
              <a:rPr dirty="0" sz="3000">
                <a:latin typeface="Corbel"/>
                <a:cs typeface="Corbel"/>
              </a:rPr>
              <a:t>rays </a:t>
            </a:r>
            <a:r>
              <a:rPr dirty="0" sz="3000" spc="-5">
                <a:latin typeface="Corbel"/>
                <a:cs typeface="Corbel"/>
              </a:rPr>
              <a:t>whose  </a:t>
            </a:r>
            <a:r>
              <a:rPr dirty="0" sz="3000">
                <a:latin typeface="Corbel"/>
                <a:cs typeface="Corbel"/>
              </a:rPr>
              <a:t>paths </a:t>
            </a:r>
            <a:r>
              <a:rPr dirty="0" sz="3000" spc="-5">
                <a:latin typeface="Corbel"/>
                <a:cs typeface="Corbel"/>
              </a:rPr>
              <a:t>after reflection from the </a:t>
            </a:r>
            <a:r>
              <a:rPr dirty="0" sz="3000">
                <a:latin typeface="Corbel"/>
                <a:cs typeface="Corbel"/>
              </a:rPr>
              <a:t>mirror are</a:t>
            </a:r>
            <a:r>
              <a:rPr dirty="0" sz="3000" spc="-35">
                <a:latin typeface="Corbel"/>
                <a:cs typeface="Corbel"/>
              </a:rPr>
              <a:t> </a:t>
            </a:r>
            <a:r>
              <a:rPr dirty="0" sz="3000" spc="-5">
                <a:latin typeface="Corbel"/>
                <a:cs typeface="Corbel"/>
              </a:rPr>
              <a:t>known.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688627"/>
              </a:buClr>
              <a:buFont typeface="Arial"/>
              <a:buChar char="•"/>
            </a:pPr>
            <a:endParaRPr sz="3000">
              <a:latin typeface="Corbel"/>
              <a:cs typeface="Corbel"/>
            </a:endParaRPr>
          </a:p>
          <a:p>
            <a:pPr algn="just" marL="299085" marR="413384" indent="-287020">
              <a:lnSpc>
                <a:spcPct val="90000"/>
              </a:lnSpc>
              <a:spcBef>
                <a:spcPts val="2170"/>
              </a:spcBef>
              <a:buClr>
                <a:srgbClr val="688627"/>
              </a:buClr>
              <a:buSzPct val="145000"/>
              <a:buFont typeface="Arial"/>
              <a:buChar char="•"/>
              <a:tabLst>
                <a:tab pos="299720" algn="l"/>
              </a:tabLst>
            </a:pPr>
            <a:r>
              <a:rPr dirty="0" sz="3000" spc="-5">
                <a:latin typeface="Corbel"/>
                <a:cs typeface="Corbel"/>
              </a:rPr>
              <a:t>These </a:t>
            </a:r>
            <a:r>
              <a:rPr dirty="0" sz="3000">
                <a:latin typeface="Corbel"/>
                <a:cs typeface="Corbel"/>
              </a:rPr>
              <a:t>rays </a:t>
            </a:r>
            <a:r>
              <a:rPr dirty="0" sz="3000" spc="-5">
                <a:latin typeface="Corbel"/>
                <a:cs typeface="Corbel"/>
              </a:rPr>
              <a:t>must </a:t>
            </a:r>
            <a:r>
              <a:rPr dirty="0" sz="3000">
                <a:latin typeface="Corbel"/>
                <a:cs typeface="Corbel"/>
              </a:rPr>
              <a:t>be </a:t>
            </a:r>
            <a:r>
              <a:rPr dirty="0" sz="3000" spc="-5">
                <a:latin typeface="Corbel"/>
                <a:cs typeface="Corbel"/>
              </a:rPr>
              <a:t>chosen </a:t>
            </a:r>
            <a:r>
              <a:rPr dirty="0" sz="3000" spc="-10">
                <a:latin typeface="Corbel"/>
                <a:cs typeface="Corbel"/>
              </a:rPr>
              <a:t>according </a:t>
            </a:r>
            <a:r>
              <a:rPr dirty="0" sz="3000" spc="-5">
                <a:latin typeface="Corbel"/>
                <a:cs typeface="Corbel"/>
              </a:rPr>
              <a:t>to </a:t>
            </a:r>
            <a:r>
              <a:rPr dirty="0" sz="3000" spc="-10">
                <a:latin typeface="Corbel"/>
                <a:cs typeface="Corbel"/>
              </a:rPr>
              <a:t>our </a:t>
            </a:r>
            <a:r>
              <a:rPr dirty="0" sz="3000" spc="-5">
                <a:latin typeface="Corbel"/>
                <a:cs typeface="Corbel"/>
              </a:rPr>
              <a:t>convenience.  Any two of the following </a:t>
            </a:r>
            <a:r>
              <a:rPr dirty="0" sz="3000">
                <a:latin typeface="Corbel"/>
                <a:cs typeface="Corbel"/>
              </a:rPr>
              <a:t>rays </a:t>
            </a:r>
            <a:r>
              <a:rPr dirty="0" sz="3000" spc="-5">
                <a:latin typeface="Corbel"/>
                <a:cs typeface="Corbel"/>
              </a:rPr>
              <a:t>can </a:t>
            </a:r>
            <a:r>
              <a:rPr dirty="0" sz="3000">
                <a:latin typeface="Corbel"/>
                <a:cs typeface="Corbel"/>
              </a:rPr>
              <a:t>be </a:t>
            </a:r>
            <a:r>
              <a:rPr dirty="0" sz="3000" spc="-5">
                <a:latin typeface="Corbel"/>
                <a:cs typeface="Corbel"/>
              </a:rPr>
              <a:t>considered to obtain  the</a:t>
            </a:r>
            <a:r>
              <a:rPr dirty="0" sz="3000" spc="-10">
                <a:latin typeface="Corbel"/>
                <a:cs typeface="Corbel"/>
              </a:rPr>
              <a:t> </a:t>
            </a:r>
            <a:r>
              <a:rPr dirty="0" sz="3000" spc="-5">
                <a:latin typeface="Corbel"/>
                <a:cs typeface="Corbel"/>
              </a:rPr>
              <a:t>image.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76" rIns="0" bIns="0" rtlCol="0" vert="horz">
            <a:spAutoFit/>
          </a:bodyPr>
          <a:lstStyle/>
          <a:p>
            <a:pPr marL="2850515" marR="5080" indent="-130175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Rule 1 : A </a:t>
            </a:r>
            <a:r>
              <a:rPr dirty="0" sz="2900" spc="-40"/>
              <a:t>ray </a:t>
            </a:r>
            <a:r>
              <a:rPr dirty="0" sz="2900"/>
              <a:t>of </a:t>
            </a:r>
            <a:r>
              <a:rPr dirty="0" sz="2900" spc="-5"/>
              <a:t>light </a:t>
            </a:r>
            <a:r>
              <a:rPr dirty="0" sz="2900" spc="-10"/>
              <a:t>parallel </a:t>
            </a:r>
            <a:r>
              <a:rPr dirty="0" sz="2900" spc="-15"/>
              <a:t>to </a:t>
            </a:r>
            <a:r>
              <a:rPr dirty="0" sz="2900"/>
              <a:t>the </a:t>
            </a:r>
            <a:r>
              <a:rPr dirty="0" sz="2900" spc="-5"/>
              <a:t>principal </a:t>
            </a:r>
            <a:r>
              <a:rPr dirty="0" sz="2900" spc="-10"/>
              <a:t>axis after reflection  </a:t>
            </a:r>
            <a:r>
              <a:rPr dirty="0" sz="2900" spc="-15"/>
              <a:t>from </a:t>
            </a:r>
            <a:r>
              <a:rPr dirty="0" sz="2900"/>
              <a:t>a </a:t>
            </a:r>
            <a:r>
              <a:rPr dirty="0" sz="2900" spc="-20"/>
              <a:t>concave </a:t>
            </a:r>
            <a:r>
              <a:rPr dirty="0" sz="2900" spc="-10"/>
              <a:t>mirror </a:t>
            </a:r>
            <a:r>
              <a:rPr dirty="0" sz="2900"/>
              <a:t>passes </a:t>
            </a:r>
            <a:r>
              <a:rPr dirty="0" sz="2900" spc="-10"/>
              <a:t>through </a:t>
            </a:r>
            <a:r>
              <a:rPr dirty="0" sz="2900"/>
              <a:t>its</a:t>
            </a:r>
            <a:r>
              <a:rPr dirty="0" sz="2900" spc="-55"/>
              <a:t> </a:t>
            </a:r>
            <a:r>
              <a:rPr dirty="0" sz="2900" spc="-10"/>
              <a:t>focus.</a:t>
            </a:r>
            <a:endParaRPr sz="2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23232" y="1310639"/>
            <a:ext cx="4614671" cy="17983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86508" y="3116325"/>
            <a:ext cx="9662795" cy="8737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3320"/>
              </a:lnSpc>
              <a:spcBef>
                <a:spcPts val="240"/>
              </a:spcBef>
            </a:pPr>
            <a:r>
              <a:rPr dirty="0" sz="2800" spc="-5">
                <a:latin typeface="Calibri"/>
                <a:cs typeface="Calibri"/>
              </a:rPr>
              <a:t>Rule 2 : A </a:t>
            </a:r>
            <a:r>
              <a:rPr dirty="0" sz="2800" spc="-40">
                <a:latin typeface="Calibri"/>
                <a:cs typeface="Calibri"/>
              </a:rPr>
              <a:t>ray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light passing </a:t>
            </a:r>
            <a:r>
              <a:rPr dirty="0" sz="2800" spc="-15">
                <a:latin typeface="Calibri"/>
                <a:cs typeface="Calibri"/>
              </a:rPr>
              <a:t>through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focus </a:t>
            </a:r>
            <a:r>
              <a:rPr dirty="0" sz="2800" spc="-5">
                <a:latin typeface="Calibri"/>
                <a:cs typeface="Calibri"/>
              </a:rPr>
              <a:t>of a </a:t>
            </a:r>
            <a:r>
              <a:rPr dirty="0" sz="2800" spc="-25">
                <a:latin typeface="Calibri"/>
                <a:cs typeface="Calibri"/>
              </a:rPr>
              <a:t>concave </a:t>
            </a:r>
            <a:r>
              <a:rPr dirty="0" sz="2800" spc="-15">
                <a:latin typeface="Calibri"/>
                <a:cs typeface="Calibri"/>
              </a:rPr>
              <a:t>mirror  </a:t>
            </a:r>
            <a:r>
              <a:rPr dirty="0" sz="2800" spc="-10">
                <a:latin typeface="Calibri"/>
                <a:cs typeface="Calibri"/>
              </a:rPr>
              <a:t>after reflection </a:t>
            </a:r>
            <a:r>
              <a:rPr dirty="0" sz="2800" spc="-15">
                <a:latin typeface="Calibri"/>
                <a:cs typeface="Calibri"/>
              </a:rPr>
              <a:t>emerges parallel to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principal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axis.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23232" y="4457700"/>
            <a:ext cx="4614671" cy="20756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335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Rule 3 : A </a:t>
            </a:r>
            <a:r>
              <a:rPr dirty="0" spc="-40"/>
              <a:t>ray </a:t>
            </a:r>
            <a:r>
              <a:rPr dirty="0" spc="-5"/>
              <a:t>of </a:t>
            </a:r>
            <a:r>
              <a:rPr dirty="0" spc="-10"/>
              <a:t>light passing </a:t>
            </a:r>
            <a:r>
              <a:rPr dirty="0" spc="-15"/>
              <a:t>through </a:t>
            </a:r>
            <a:r>
              <a:rPr dirty="0" spc="-5"/>
              <a:t>the </a:t>
            </a:r>
            <a:r>
              <a:rPr dirty="0" spc="-15"/>
              <a:t>centre </a:t>
            </a:r>
            <a:r>
              <a:rPr dirty="0" spc="-5"/>
              <a:t>of </a:t>
            </a:r>
            <a:r>
              <a:rPr dirty="0" spc="-15"/>
              <a:t>curvature </a:t>
            </a:r>
            <a:r>
              <a:rPr dirty="0" spc="-5"/>
              <a:t>of a  </a:t>
            </a:r>
            <a:r>
              <a:rPr dirty="0" spc="-25"/>
              <a:t>concave </a:t>
            </a:r>
            <a:r>
              <a:rPr dirty="0" spc="-15"/>
              <a:t>mirror </a:t>
            </a:r>
            <a:r>
              <a:rPr dirty="0" spc="-20"/>
              <a:t>retraces </a:t>
            </a:r>
            <a:r>
              <a:rPr dirty="0" spc="-5"/>
              <a:t>its </a:t>
            </a:r>
            <a:r>
              <a:rPr dirty="0" spc="-10"/>
              <a:t>path after </a:t>
            </a:r>
            <a:r>
              <a:rPr dirty="0" spc="-15"/>
              <a:t>reflection </a:t>
            </a:r>
            <a:r>
              <a:rPr dirty="0" spc="-5"/>
              <a:t>as the </a:t>
            </a:r>
            <a:r>
              <a:rPr dirty="0" spc="-40"/>
              <a:t>ray </a:t>
            </a:r>
            <a:r>
              <a:rPr dirty="0" spc="-10"/>
              <a:t>passing  </a:t>
            </a:r>
            <a:r>
              <a:rPr dirty="0" spc="-15"/>
              <a:t>through </a:t>
            </a:r>
            <a:r>
              <a:rPr dirty="0" spc="-5"/>
              <a:t>the </a:t>
            </a:r>
            <a:r>
              <a:rPr dirty="0" spc="-15"/>
              <a:t>centre </a:t>
            </a:r>
            <a:r>
              <a:rPr dirty="0" spc="-5"/>
              <a:t>of </a:t>
            </a:r>
            <a:r>
              <a:rPr dirty="0" spc="-15"/>
              <a:t>curvature </a:t>
            </a:r>
            <a:r>
              <a:rPr dirty="0" spc="-5"/>
              <a:t>acts as a </a:t>
            </a:r>
            <a:r>
              <a:rPr dirty="0" spc="-10"/>
              <a:t>normal </a:t>
            </a:r>
            <a:r>
              <a:rPr dirty="0" spc="-20"/>
              <a:t>to </a:t>
            </a:r>
            <a:r>
              <a:rPr dirty="0" spc="-10"/>
              <a:t>the spherical</a:t>
            </a:r>
            <a:r>
              <a:rPr dirty="0" spc="315"/>
              <a:t> </a:t>
            </a:r>
            <a:r>
              <a:rPr dirty="0" spc="-50"/>
              <a:t>mirror.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01796" y="1607819"/>
            <a:ext cx="4712208" cy="17876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63369" y="3580638"/>
            <a:ext cx="1005649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Calibri"/>
                <a:cs typeface="Calibri"/>
              </a:rPr>
              <a:t>Rule 4 : A </a:t>
            </a:r>
            <a:r>
              <a:rPr dirty="0" sz="2800" spc="-40">
                <a:latin typeface="Calibri"/>
                <a:cs typeface="Calibri"/>
              </a:rPr>
              <a:t>ray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light </a:t>
            </a:r>
            <a:r>
              <a:rPr dirty="0" sz="2800" spc="-5">
                <a:latin typeface="Calibri"/>
                <a:cs typeface="Calibri"/>
              </a:rPr>
              <a:t>which </a:t>
            </a:r>
            <a:r>
              <a:rPr dirty="0" sz="2800" spc="-25">
                <a:latin typeface="Calibri"/>
                <a:cs typeface="Calibri"/>
              </a:rPr>
              <a:t>strikes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mirror at </a:t>
            </a:r>
            <a:r>
              <a:rPr dirty="0" sz="2800" spc="-5">
                <a:latin typeface="Calibri"/>
                <a:cs typeface="Calibri"/>
              </a:rPr>
              <a:t>its </a:t>
            </a:r>
            <a:r>
              <a:rPr dirty="0" sz="2800" spc="-10">
                <a:latin typeface="Calibri"/>
                <a:cs typeface="Calibri"/>
              </a:rPr>
              <a:t>pole gets </a:t>
            </a:r>
            <a:r>
              <a:rPr dirty="0" sz="2800" spc="-15">
                <a:latin typeface="Calibri"/>
                <a:cs typeface="Calibri"/>
              </a:rPr>
              <a:t>reflected  according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law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reflection.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1796" y="4698491"/>
            <a:ext cx="4712208" cy="21595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4899" y="112902"/>
            <a:ext cx="965073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1">
                <a:latin typeface="Corbel"/>
                <a:cs typeface="Corbel"/>
              </a:rPr>
              <a:t>Formation of Image </a:t>
            </a:r>
            <a:r>
              <a:rPr dirty="0" sz="4400" spc="-5" b="1">
                <a:latin typeface="Corbel"/>
                <a:cs typeface="Corbel"/>
              </a:rPr>
              <a:t>by </a:t>
            </a:r>
            <a:r>
              <a:rPr dirty="0" sz="4400" b="1">
                <a:latin typeface="Corbel"/>
                <a:cs typeface="Corbel"/>
              </a:rPr>
              <a:t>a </a:t>
            </a:r>
            <a:r>
              <a:rPr dirty="0" sz="4400" spc="-5" b="1">
                <a:latin typeface="Corbel"/>
                <a:cs typeface="Corbel"/>
              </a:rPr>
              <a:t>Concave</a:t>
            </a:r>
            <a:r>
              <a:rPr dirty="0" sz="4400" spc="-250" b="1">
                <a:latin typeface="Corbel"/>
                <a:cs typeface="Corbel"/>
              </a:rPr>
              <a:t> </a:t>
            </a:r>
            <a:r>
              <a:rPr dirty="0" sz="4400" spc="-5" b="1">
                <a:latin typeface="Corbel"/>
                <a:cs typeface="Corbel"/>
              </a:rPr>
              <a:t>Mirror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2155" y="1104772"/>
            <a:ext cx="9952990" cy="1788160"/>
          </a:xfrm>
          <a:prstGeom prst="rect">
            <a:avLst/>
          </a:prstGeom>
        </p:spPr>
        <p:txBody>
          <a:bodyPr wrap="square" lIns="0" tIns="161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sz="2400" spc="-10" b="1" i="1">
                <a:latin typeface="Corbel"/>
                <a:cs typeface="Corbel"/>
              </a:rPr>
              <a:t>Case </a:t>
            </a:r>
            <a:r>
              <a:rPr dirty="0" sz="2400" spc="-5" b="1" i="1">
                <a:latin typeface="Corbel"/>
                <a:cs typeface="Corbel"/>
              </a:rPr>
              <a:t>1: When </a:t>
            </a:r>
            <a:r>
              <a:rPr dirty="0" sz="2400" b="1" i="1">
                <a:latin typeface="Corbel"/>
                <a:cs typeface="Corbel"/>
              </a:rPr>
              <a:t>the </a:t>
            </a:r>
            <a:r>
              <a:rPr dirty="0" sz="2400" spc="-5" b="1" i="1">
                <a:latin typeface="Corbel"/>
                <a:cs typeface="Corbel"/>
              </a:rPr>
              <a:t>Object is </a:t>
            </a:r>
            <a:r>
              <a:rPr dirty="0" sz="2400" b="1" i="1">
                <a:latin typeface="Corbel"/>
                <a:cs typeface="Corbel"/>
              </a:rPr>
              <a:t>at</a:t>
            </a:r>
            <a:r>
              <a:rPr dirty="0" sz="2400" spc="-254" b="1" i="1">
                <a:latin typeface="Corbel"/>
                <a:cs typeface="Corbel"/>
              </a:rPr>
              <a:t> </a:t>
            </a:r>
            <a:r>
              <a:rPr dirty="0" sz="2400" spc="-5" b="1" i="1">
                <a:latin typeface="Corbel"/>
                <a:cs typeface="Corbel"/>
              </a:rPr>
              <a:t>Infinity</a:t>
            </a:r>
            <a:endParaRPr sz="2400">
              <a:latin typeface="Corbel"/>
              <a:cs typeface="Corbel"/>
            </a:endParaRPr>
          </a:p>
          <a:p>
            <a:pPr marL="12700" marR="5080" indent="63500">
              <a:lnSpc>
                <a:spcPct val="100000"/>
              </a:lnSpc>
              <a:spcBef>
                <a:spcPts val="1180"/>
              </a:spcBef>
            </a:pPr>
            <a:r>
              <a:rPr dirty="0" sz="2400" spc="-5">
                <a:latin typeface="Corbel"/>
                <a:cs typeface="Corbel"/>
              </a:rPr>
              <a:t>When </a:t>
            </a:r>
            <a:r>
              <a:rPr dirty="0" sz="2400">
                <a:latin typeface="Corbel"/>
                <a:cs typeface="Corbel"/>
              </a:rPr>
              <a:t>an object </a:t>
            </a:r>
            <a:r>
              <a:rPr dirty="0" sz="2400" spc="-5">
                <a:latin typeface="Corbel"/>
                <a:cs typeface="Corbel"/>
              </a:rPr>
              <a:t>is </a:t>
            </a:r>
            <a:r>
              <a:rPr dirty="0" sz="2400">
                <a:latin typeface="Corbel"/>
                <a:cs typeface="Corbel"/>
              </a:rPr>
              <a:t>placed at </a:t>
            </a:r>
            <a:r>
              <a:rPr dirty="0" sz="2400" spc="-20">
                <a:latin typeface="Corbel"/>
                <a:cs typeface="Corbel"/>
              </a:rPr>
              <a:t>infinity, </a:t>
            </a:r>
            <a:r>
              <a:rPr dirty="0" sz="2400" spc="-5">
                <a:latin typeface="Corbel"/>
                <a:cs typeface="Corbel"/>
              </a:rPr>
              <a:t>the </a:t>
            </a:r>
            <a:r>
              <a:rPr dirty="0" sz="2400">
                <a:latin typeface="Corbel"/>
                <a:cs typeface="Corbel"/>
              </a:rPr>
              <a:t>rays </a:t>
            </a:r>
            <a:r>
              <a:rPr dirty="0" sz="2400" spc="-5">
                <a:latin typeface="Corbel"/>
                <a:cs typeface="Corbel"/>
              </a:rPr>
              <a:t>coming </a:t>
            </a:r>
            <a:r>
              <a:rPr dirty="0" sz="2400">
                <a:latin typeface="Corbel"/>
                <a:cs typeface="Corbel"/>
              </a:rPr>
              <a:t>from it are parallel </a:t>
            </a:r>
            <a:r>
              <a:rPr dirty="0" sz="2400" spc="-5">
                <a:latin typeface="Corbel"/>
                <a:cs typeface="Corbel"/>
              </a:rPr>
              <a:t>to each  </a:t>
            </a:r>
            <a:r>
              <a:rPr dirty="0" sz="2400" spc="-30">
                <a:latin typeface="Corbel"/>
                <a:cs typeface="Corbel"/>
              </a:rPr>
              <a:t>other. </a:t>
            </a:r>
            <a:r>
              <a:rPr dirty="0" sz="2400">
                <a:latin typeface="Corbel"/>
                <a:cs typeface="Corbel"/>
              </a:rPr>
              <a:t>Let us </a:t>
            </a:r>
            <a:r>
              <a:rPr dirty="0" sz="2400" spc="-5">
                <a:latin typeface="Corbel"/>
                <a:cs typeface="Corbel"/>
              </a:rPr>
              <a:t>consider two </a:t>
            </a:r>
            <a:r>
              <a:rPr dirty="0" sz="2400">
                <a:latin typeface="Corbel"/>
                <a:cs typeface="Corbel"/>
              </a:rPr>
              <a:t>rays, </a:t>
            </a:r>
            <a:r>
              <a:rPr dirty="0" sz="2400" spc="-5">
                <a:latin typeface="Corbel"/>
                <a:cs typeface="Corbel"/>
              </a:rPr>
              <a:t>one striking the </a:t>
            </a:r>
            <a:r>
              <a:rPr dirty="0" sz="2400">
                <a:latin typeface="Corbel"/>
                <a:cs typeface="Corbel"/>
              </a:rPr>
              <a:t>mirror at </a:t>
            </a:r>
            <a:r>
              <a:rPr dirty="0" sz="2400" spc="-5">
                <a:latin typeface="Corbel"/>
                <a:cs typeface="Corbel"/>
              </a:rPr>
              <a:t>its </a:t>
            </a:r>
            <a:r>
              <a:rPr dirty="0" sz="2400">
                <a:latin typeface="Corbel"/>
                <a:cs typeface="Corbel"/>
              </a:rPr>
              <a:t>pole and </a:t>
            </a:r>
            <a:r>
              <a:rPr dirty="0" sz="2400" spc="-5">
                <a:latin typeface="Corbel"/>
                <a:cs typeface="Corbel"/>
              </a:rPr>
              <a:t>the other  passing through the centre of</a:t>
            </a:r>
            <a:r>
              <a:rPr dirty="0" sz="2400" spc="20">
                <a:latin typeface="Corbel"/>
                <a:cs typeface="Corbel"/>
              </a:rPr>
              <a:t> </a:t>
            </a:r>
            <a:r>
              <a:rPr dirty="0" sz="2400" spc="-5">
                <a:latin typeface="Corbel"/>
                <a:cs typeface="Corbel"/>
              </a:rPr>
              <a:t>curvature.</a:t>
            </a:r>
            <a:endParaRPr sz="24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8179" y="3441191"/>
            <a:ext cx="7438644" cy="2938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735" y="816102"/>
            <a:ext cx="9443085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700" spc="-15" b="1" i="1">
                <a:latin typeface="Corbel"/>
                <a:cs typeface="Corbel"/>
              </a:rPr>
              <a:t>Case </a:t>
            </a:r>
            <a:r>
              <a:rPr dirty="0" sz="2700" b="1" i="1">
                <a:latin typeface="Corbel"/>
                <a:cs typeface="Corbel"/>
              </a:rPr>
              <a:t>2 : </a:t>
            </a:r>
            <a:r>
              <a:rPr dirty="0" sz="2700" spc="-5" b="1" i="1">
                <a:latin typeface="Corbel"/>
                <a:cs typeface="Corbel"/>
              </a:rPr>
              <a:t>When </a:t>
            </a:r>
            <a:r>
              <a:rPr dirty="0" sz="2700" b="1" i="1">
                <a:latin typeface="Corbel"/>
                <a:cs typeface="Corbel"/>
              </a:rPr>
              <a:t>the </a:t>
            </a:r>
            <a:r>
              <a:rPr dirty="0" sz="2700" spc="-5" b="1" i="1">
                <a:latin typeface="Corbel"/>
                <a:cs typeface="Corbel"/>
              </a:rPr>
              <a:t>Object </a:t>
            </a:r>
            <a:r>
              <a:rPr dirty="0" sz="2700" spc="5" b="1" i="1">
                <a:latin typeface="Corbel"/>
                <a:cs typeface="Corbel"/>
              </a:rPr>
              <a:t>Is </a:t>
            </a:r>
            <a:r>
              <a:rPr dirty="0" sz="2700" spc="-5" b="1" i="1">
                <a:latin typeface="Corbel"/>
                <a:cs typeface="Corbel"/>
              </a:rPr>
              <a:t>Placed Beyond </a:t>
            </a:r>
            <a:r>
              <a:rPr dirty="0" sz="2700" b="1" i="1">
                <a:latin typeface="Corbel"/>
                <a:cs typeface="Corbel"/>
              </a:rPr>
              <a:t>C </a:t>
            </a:r>
            <a:r>
              <a:rPr dirty="0" sz="2700" i="1">
                <a:latin typeface="Corbel"/>
                <a:cs typeface="Corbel"/>
              </a:rPr>
              <a:t>--</a:t>
            </a:r>
            <a:r>
              <a:rPr dirty="0" sz="2700" b="1" i="1">
                <a:latin typeface="Corbel"/>
                <a:cs typeface="Corbel"/>
              </a:rPr>
              <a:t>The two </a:t>
            </a:r>
            <a:r>
              <a:rPr dirty="0" sz="2700" spc="-5" b="1" i="1">
                <a:latin typeface="Corbel"/>
                <a:cs typeface="Corbel"/>
              </a:rPr>
              <a:t>rays</a:t>
            </a:r>
            <a:r>
              <a:rPr dirty="0" sz="2700" spc="-335" b="1" i="1">
                <a:latin typeface="Corbel"/>
                <a:cs typeface="Corbel"/>
              </a:rPr>
              <a:t> </a:t>
            </a:r>
            <a:r>
              <a:rPr dirty="0" sz="2700" spc="-5" b="1" i="1">
                <a:latin typeface="Corbel"/>
                <a:cs typeface="Corbel"/>
              </a:rPr>
              <a:t>which  </a:t>
            </a:r>
            <a:r>
              <a:rPr dirty="0" sz="2700" spc="-5" b="1" i="1">
                <a:latin typeface="Corbel"/>
                <a:cs typeface="Corbel"/>
              </a:rPr>
              <a:t>are considered </a:t>
            </a:r>
            <a:r>
              <a:rPr dirty="0" sz="2700" b="1" i="1">
                <a:latin typeface="Corbel"/>
                <a:cs typeface="Corbel"/>
              </a:rPr>
              <a:t>to obtain the </a:t>
            </a:r>
            <a:r>
              <a:rPr dirty="0" sz="2700" spc="-5" b="1" i="1">
                <a:latin typeface="Corbel"/>
                <a:cs typeface="Corbel"/>
              </a:rPr>
              <a:t>image</a:t>
            </a:r>
            <a:r>
              <a:rPr dirty="0" sz="2700" spc="30" b="1" i="1">
                <a:latin typeface="Corbel"/>
                <a:cs typeface="Corbel"/>
              </a:rPr>
              <a:t> </a:t>
            </a:r>
            <a:r>
              <a:rPr dirty="0" sz="2700" b="1" i="1">
                <a:latin typeface="Corbel"/>
                <a:cs typeface="Corbel"/>
              </a:rPr>
              <a:t>are:</a:t>
            </a:r>
            <a:endParaRPr sz="2700">
              <a:latin typeface="Corbel"/>
              <a:cs typeface="Corbel"/>
            </a:endParaRPr>
          </a:p>
          <a:p>
            <a:pPr marL="12700" marR="2959100">
              <a:lnSpc>
                <a:spcPct val="100000"/>
              </a:lnSpc>
            </a:pPr>
            <a:r>
              <a:rPr dirty="0" sz="2700">
                <a:latin typeface="Corbel"/>
                <a:cs typeface="Corbel"/>
              </a:rPr>
              <a:t>A </a:t>
            </a:r>
            <a:r>
              <a:rPr dirty="0" sz="2700" spc="-5">
                <a:latin typeface="Corbel"/>
                <a:cs typeface="Corbel"/>
              </a:rPr>
              <a:t>ray passing through the centre of curvature.  </a:t>
            </a:r>
            <a:r>
              <a:rPr dirty="0" sz="2700">
                <a:latin typeface="Corbel"/>
                <a:cs typeface="Corbel"/>
              </a:rPr>
              <a:t>A ray </a:t>
            </a:r>
            <a:r>
              <a:rPr dirty="0" sz="2700" spc="-5">
                <a:latin typeface="Corbel"/>
                <a:cs typeface="Corbel"/>
              </a:rPr>
              <a:t>parallel to the principal</a:t>
            </a:r>
            <a:r>
              <a:rPr dirty="0" sz="2700" spc="-15">
                <a:latin typeface="Corbel"/>
                <a:cs typeface="Corbel"/>
              </a:rPr>
              <a:t> </a:t>
            </a:r>
            <a:r>
              <a:rPr dirty="0" sz="2700" spc="-5">
                <a:latin typeface="Corbel"/>
                <a:cs typeface="Corbel"/>
              </a:rPr>
              <a:t>axis.</a:t>
            </a:r>
            <a:endParaRPr sz="2700">
              <a:latin typeface="Corbel"/>
              <a:cs typeface="Corbe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6620" y="3054095"/>
            <a:ext cx="6687311" cy="3413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teacher</dc:creator>
  <dc:title>Reflection of Light</dc:title>
  <dcterms:created xsi:type="dcterms:W3CDTF">2022-06-05T17:44:36Z</dcterms:created>
  <dcterms:modified xsi:type="dcterms:W3CDTF">2022-06-05T17:44:36Z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2022-06-05T00:00:00Z</vt:filetime>
  </property>
</Properties>
</file>